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8" r:id="rId4"/>
    <p:sldId id="266" r:id="rId5"/>
    <p:sldId id="271" r:id="rId6"/>
    <p:sldId id="258" r:id="rId7"/>
    <p:sldId id="259" r:id="rId8"/>
    <p:sldId id="260" r:id="rId9"/>
    <p:sldId id="261" r:id="rId10"/>
    <p:sldId id="262" r:id="rId11"/>
    <p:sldId id="263" r:id="rId12"/>
    <p:sldId id="269" r:id="rId13"/>
    <p:sldId id="270" r:id="rId14"/>
    <p:sldId id="264" r:id="rId15"/>
    <p:sldId id="265" r:id="rId16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694"/>
  </p:normalViewPr>
  <p:slideViewPr>
    <p:cSldViewPr>
      <p:cViewPr varScale="1">
        <p:scale>
          <a:sx n="138" d="100"/>
          <a:sy n="138" d="100"/>
        </p:scale>
        <p:origin x="738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3514" y="1316934"/>
            <a:ext cx="3333750" cy="1337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83514" y="2871927"/>
            <a:ext cx="4217035" cy="682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3514" y="347294"/>
            <a:ext cx="7546340" cy="455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8597" y="2092325"/>
            <a:ext cx="8228330" cy="3049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600" y="924771"/>
            <a:ext cx="4217034" cy="32939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700"/>
              </a:lnSpc>
              <a:spcBef>
                <a:spcPts val="100"/>
              </a:spcBef>
            </a:pPr>
            <a:r>
              <a:rPr spc="-70" dirty="0"/>
              <a:t>Relazione</a:t>
            </a:r>
            <a:r>
              <a:rPr spc="-114" dirty="0"/>
              <a:t> </a:t>
            </a:r>
            <a:r>
              <a:rPr spc="-60" dirty="0"/>
              <a:t>Triennale: </a:t>
            </a:r>
            <a:r>
              <a:rPr dirty="0"/>
              <a:t>2023</a:t>
            </a:r>
            <a:r>
              <a:rPr spc="25" dirty="0"/>
              <a:t> </a:t>
            </a:r>
            <a:r>
              <a:rPr spc="200" dirty="0"/>
              <a:t>–</a:t>
            </a:r>
            <a:r>
              <a:rPr spc="5" dirty="0"/>
              <a:t> </a:t>
            </a:r>
            <a:r>
              <a:rPr spc="-20" dirty="0"/>
              <a:t>2025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5" dirty="0">
                <a:latin typeface="Arial"/>
                <a:cs typeface="Arial"/>
              </a:rPr>
              <a:t>Monitoraggio,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Coordinamento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55" dirty="0">
                <a:latin typeface="Arial"/>
                <a:cs typeface="Arial"/>
              </a:rPr>
              <a:t>Sviluppo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Strategico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Roboto"/>
                <a:cs typeface="Roboto"/>
              </a:rPr>
              <a:t>Documento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riassuntivo</a:t>
            </a:r>
            <a:r>
              <a:rPr sz="1100" dirty="0">
                <a:latin typeface="Roboto"/>
                <a:cs typeface="Roboto"/>
              </a:rPr>
              <a:t> delle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Attività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del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Centro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del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Mare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(CDM)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748247"/>
              </p:ext>
            </p:extLst>
          </p:nvPr>
        </p:nvGraphicFramePr>
        <p:xfrm>
          <a:off x="462732" y="1543390"/>
          <a:ext cx="8148319" cy="3275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8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2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8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Anno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700" marB="0">
                    <a:lnL w="3175">
                      <a:solidFill>
                        <a:srgbClr val="B1B1B1"/>
                      </a:solidFill>
                      <a:prstDash val="solid"/>
                    </a:lnL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741680">
                        <a:lnSpc>
                          <a:spcPct val="100000"/>
                        </a:lnSpc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Iniziativa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700" marB="0"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Dettagli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Ruolo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CDM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700" marB="0"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Categoria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700" marB="0">
                    <a:lnR w="3175">
                      <a:solidFill>
                        <a:srgbClr val="B1B1B1"/>
                      </a:solidFill>
                      <a:prstDash val="solid"/>
                    </a:lnR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2025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381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41680" marR="533400">
                        <a:lnSpc>
                          <a:spcPct val="136500"/>
                        </a:lnSpc>
                        <a:spcBef>
                          <a:spcPts val="65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Progetto</a:t>
                      </a:r>
                      <a:r>
                        <a:rPr sz="850" spc="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M.A.R.E.</a:t>
                      </a:r>
                      <a:r>
                        <a:rPr sz="850" spc="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(1Ocean Foundation)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3185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179705">
                        <a:lnSpc>
                          <a:spcPct val="133200"/>
                        </a:lnSpc>
                        <a:spcBef>
                          <a:spcPts val="700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Coinvolgimento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studenti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5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dottorandi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in</a:t>
                      </a:r>
                      <a:r>
                        <a:rPr sz="90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5" dirty="0">
                          <a:latin typeface="Roboto"/>
                          <a:cs typeface="Roboto"/>
                        </a:rPr>
                        <a:t>missioni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90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ricerca</a:t>
                      </a:r>
                      <a:r>
                        <a:rPr sz="900" spc="-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50" dirty="0">
                          <a:latin typeface="Roboto"/>
                          <a:cs typeface="Roboto"/>
                        </a:rPr>
                        <a:t>a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bordo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8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catamarano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ONE.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8900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Mobilità/Ricerca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381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2024/2025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7416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Dottorato</a:t>
                      </a:r>
                      <a:r>
                        <a:rPr sz="850" spc="-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Ricerca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515620">
                        <a:lnSpc>
                          <a:spcPct val="137200"/>
                        </a:lnSpc>
                        <a:spcBef>
                          <a:spcPts val="66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Coordinamento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continuo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supporto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alle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attività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dei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 dottorandi.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4455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Alta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Formazione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2024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7416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Convenzione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con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Tim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Sparkle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243204">
                        <a:lnSpc>
                          <a:spcPct val="134600"/>
                        </a:lnSpc>
                        <a:spcBef>
                          <a:spcPts val="69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Accordo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strategico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l'attivazione</a:t>
                      </a:r>
                      <a:r>
                        <a:rPr sz="850" spc="-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master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progetti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congiunti.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88265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Master/Specializzazione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2023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71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7416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Incontro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con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Tim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Sparkle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Google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715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334010">
                        <a:lnSpc>
                          <a:spcPct val="136500"/>
                        </a:lnSpc>
                        <a:spcBef>
                          <a:spcPts val="66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Contatti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preliminari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futuri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progetti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75" dirty="0">
                          <a:latin typeface="Roboto"/>
                          <a:cs typeface="Roboto"/>
                        </a:rPr>
                        <a:t>e-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learning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formativi.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4455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873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Partnership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71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56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B1B1B1"/>
                      </a:solidFill>
                      <a:prstDash val="solid"/>
                    </a:lnL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3514" y="347294"/>
            <a:ext cx="754634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50" dirty="0"/>
              <a:t>I.</a:t>
            </a:r>
            <a:r>
              <a:rPr sz="2400" spc="-80" dirty="0"/>
              <a:t> </a:t>
            </a:r>
            <a:r>
              <a:rPr sz="2400" spc="-90" dirty="0"/>
              <a:t>Formazione</a:t>
            </a:r>
            <a:r>
              <a:rPr sz="2400" spc="-85" dirty="0"/>
              <a:t> </a:t>
            </a:r>
            <a:r>
              <a:rPr sz="2400" dirty="0"/>
              <a:t>e</a:t>
            </a:r>
            <a:r>
              <a:rPr sz="2400" spc="-65" dirty="0"/>
              <a:t> </a:t>
            </a:r>
            <a:r>
              <a:rPr sz="2400" spc="-45" dirty="0"/>
              <a:t>Dottorato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3514" y="732015"/>
            <a:ext cx="6287770" cy="6819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0" dirty="0">
                <a:latin typeface="Arial"/>
                <a:cs typeface="Arial"/>
              </a:rPr>
              <a:t>Potenziamento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della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Didattica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35" dirty="0">
                <a:latin typeface="Arial"/>
                <a:cs typeface="Arial"/>
              </a:rPr>
              <a:t> Formazione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Alta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Specializzazione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Sviluppare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percorsi </a:t>
            </a:r>
            <a:r>
              <a:rPr sz="1100" spc="-10" dirty="0">
                <a:latin typeface="Roboto"/>
                <a:cs typeface="Roboto"/>
              </a:rPr>
              <a:t>formativi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innovativi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coordinare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l'alta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formazione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legata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temi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marini.</a:t>
            </a:r>
            <a:endParaRPr sz="11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0F0C5B11-63C9-601B-6DE5-9E659021C146}"/>
              </a:ext>
            </a:extLst>
          </p:cNvPr>
          <p:cNvSpPr txBox="1"/>
          <p:nvPr/>
        </p:nvSpPr>
        <p:spPr>
          <a:xfrm>
            <a:off x="483514" y="732015"/>
            <a:ext cx="6287770" cy="67903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0" dirty="0">
                <a:latin typeface="Arial"/>
                <a:cs typeface="Arial"/>
              </a:rPr>
              <a:t>Potenziamento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della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Didattica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35" dirty="0">
                <a:latin typeface="Arial"/>
                <a:cs typeface="Arial"/>
              </a:rPr>
              <a:t> Formazione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Alta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Specializzazione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lang="it-IT" sz="1100" dirty="0"/>
              <a:t>strumento promozionale per i corsi di laurea legati all’ambito marittimo</a:t>
            </a:r>
            <a:endParaRPr sz="1100" dirty="0">
              <a:latin typeface="Roboto"/>
              <a:cs typeface="Roboto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B1FD7D2D-58EA-EE8D-823B-D51AED24F4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3514" y="347294"/>
            <a:ext cx="754634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50" dirty="0"/>
              <a:t>I.</a:t>
            </a:r>
            <a:r>
              <a:rPr sz="2400" spc="-80" dirty="0"/>
              <a:t> </a:t>
            </a:r>
            <a:r>
              <a:rPr sz="2400" spc="-90" dirty="0"/>
              <a:t>Formazione</a:t>
            </a:r>
            <a:r>
              <a:rPr sz="2400" spc="-85" dirty="0"/>
              <a:t> </a:t>
            </a:r>
            <a:r>
              <a:rPr sz="2400" dirty="0"/>
              <a:t>e</a:t>
            </a:r>
            <a:r>
              <a:rPr sz="2400" spc="-65" dirty="0"/>
              <a:t> </a:t>
            </a:r>
            <a:r>
              <a:rPr sz="2400" spc="-45" dirty="0"/>
              <a:t>Dottorato</a:t>
            </a:r>
          </a:p>
        </p:txBody>
      </p:sp>
      <p:pic>
        <p:nvPicPr>
          <p:cNvPr id="7" name="Immagine 6" descr="Immagine che contiene testo, schermata, numero, linea&#10;&#10;Il contenuto generato dall'IA potrebbe non essere corretto.">
            <a:extLst>
              <a:ext uri="{FF2B5EF4-FFF2-40B4-BE49-F238E27FC236}">
                <a16:creationId xmlns:a16="http://schemas.microsoft.com/office/drawing/2014/main" id="{778AFCDF-EE5A-BD13-5E68-E43290FA4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3446"/>
            <a:ext cx="7315200" cy="344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20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5BB82F40-FCBA-B452-6EB9-D2AD34CD63DA}"/>
              </a:ext>
            </a:extLst>
          </p:cNvPr>
          <p:cNvSpPr txBox="1">
            <a:spLocks/>
          </p:cNvSpPr>
          <p:nvPr/>
        </p:nvSpPr>
        <p:spPr>
          <a:xfrm>
            <a:off x="483514" y="347294"/>
            <a:ext cx="754634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it-IT" sz="2400" spc="50"/>
              <a:t>I.</a:t>
            </a:r>
            <a:r>
              <a:rPr lang="it-IT" sz="2400" spc="-80"/>
              <a:t> </a:t>
            </a:r>
            <a:r>
              <a:rPr lang="it-IT" sz="2400" spc="-90"/>
              <a:t>Formazione</a:t>
            </a:r>
            <a:r>
              <a:rPr lang="it-IT" sz="2400" spc="-85"/>
              <a:t> </a:t>
            </a:r>
            <a:r>
              <a:rPr lang="it-IT" sz="2400"/>
              <a:t>e</a:t>
            </a:r>
            <a:r>
              <a:rPr lang="it-IT" sz="2400" spc="-65"/>
              <a:t> </a:t>
            </a:r>
            <a:r>
              <a:rPr lang="it-IT" sz="2400" spc="-45"/>
              <a:t>Dottorato</a:t>
            </a:r>
            <a:endParaRPr lang="it-IT" sz="2400" spc="-45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145EF26E-F775-FA80-E16D-C0AC8CA51EA9}"/>
              </a:ext>
            </a:extLst>
          </p:cNvPr>
          <p:cNvSpPr txBox="1"/>
          <p:nvPr/>
        </p:nvSpPr>
        <p:spPr>
          <a:xfrm>
            <a:off x="483514" y="732015"/>
            <a:ext cx="6287770" cy="6819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0" dirty="0">
                <a:latin typeface="Arial"/>
                <a:cs typeface="Arial"/>
              </a:rPr>
              <a:t>Potenziamento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della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Didattica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35" dirty="0">
                <a:latin typeface="Arial"/>
                <a:cs typeface="Arial"/>
              </a:rPr>
              <a:t> Formazione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Alta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Specializzazione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lang="it-IT" sz="1100" dirty="0"/>
              <a:t>strumento promozionale per i corsi di laurea legati all’ambito marittimo</a:t>
            </a:r>
            <a:endParaRPr sz="1100" dirty="0">
              <a:latin typeface="Roboto"/>
              <a:cs typeface="Roboto"/>
            </a:endParaRPr>
          </a:p>
        </p:txBody>
      </p:sp>
      <p:pic>
        <p:nvPicPr>
          <p:cNvPr id="7" name="Immagine 6" descr="Immagine che contiene testo, schermata, numero, linea&#10;&#10;Il contenuto generato dall'IA potrebbe non essere corretto.">
            <a:extLst>
              <a:ext uri="{FF2B5EF4-FFF2-40B4-BE49-F238E27FC236}">
                <a16:creationId xmlns:a16="http://schemas.microsoft.com/office/drawing/2014/main" id="{EACFA4E9-9A13-BBC6-BCDB-8F192EAFD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04950"/>
            <a:ext cx="6970499" cy="339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07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A6D4FC-C271-2A36-02A0-728D33C20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73" y="285750"/>
            <a:ext cx="7546340" cy="861774"/>
          </a:xfrm>
        </p:spPr>
        <p:txBody>
          <a:bodyPr/>
          <a:lstStyle/>
          <a:p>
            <a:r>
              <a:rPr lang="it-IT" dirty="0"/>
              <a:t>4 anni di Blue </a:t>
            </a:r>
            <a:r>
              <a:rPr lang="it-IT" dirty="0" err="1"/>
              <a:t>District</a:t>
            </a:r>
            <a:r>
              <a:rPr lang="it-IT" dirty="0"/>
              <a:t>- Dati 2023-2025</a:t>
            </a:r>
            <a:br>
              <a:rPr lang="it-IT" dirty="0"/>
            </a:br>
            <a:r>
              <a:rPr lang="it-IT" dirty="0"/>
              <a:t>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8EA7F65-8F2C-8D31-CE98-90ED374B2DF2}"/>
              </a:ext>
            </a:extLst>
          </p:cNvPr>
          <p:cNvSpPr txBox="1"/>
          <p:nvPr/>
        </p:nvSpPr>
        <p:spPr>
          <a:xfrm>
            <a:off x="381000" y="1352550"/>
            <a:ext cx="8382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1000 eventi e attività organizzati</a:t>
            </a:r>
            <a:br>
              <a:rPr lang="it-IT" sz="1400" b="0" dirty="0"/>
            </a:br>
            <a:endParaRPr lang="it-IT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70.000 presenze (inclusi presenze </a:t>
            </a:r>
            <a:r>
              <a:rPr lang="it-IT" sz="1400" b="0" dirty="0" err="1"/>
              <a:t>village</a:t>
            </a:r>
            <a:r>
              <a:rPr lang="it-IT" sz="1400" b="0" dirty="0"/>
              <a:t>, presenze </a:t>
            </a:r>
            <a:r>
              <a:rPr lang="it-IT" sz="1400" b="0" dirty="0" err="1"/>
              <a:t>innovation</a:t>
            </a:r>
            <a:r>
              <a:rPr lang="it-IT" sz="1400" b="0" dirty="0"/>
              <a:t> </a:t>
            </a:r>
            <a:r>
              <a:rPr lang="it-IT" sz="1400" b="0" dirty="0" err="1"/>
              <a:t>village</a:t>
            </a:r>
            <a:r>
              <a:rPr lang="it-IT" sz="1400" b="0" dirty="0"/>
              <a:t>, partecipanti a eventi GBD, Blue Gallery, Blue Street e eventi a salone nautico)</a:t>
            </a:r>
            <a:br>
              <a:rPr lang="it-IT" sz="1400" b="0" dirty="0"/>
            </a:br>
            <a:endParaRPr lang="it-IT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353 organizzazioni coinvolte</a:t>
            </a:r>
            <a:br>
              <a:rPr lang="it-IT" sz="1400" b="0" dirty="0"/>
            </a:br>
            <a:endParaRPr lang="it-IT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261 imprese coinvolte</a:t>
            </a:r>
            <a:br>
              <a:rPr lang="it-IT" sz="1400" b="0" dirty="0"/>
            </a:br>
            <a:endParaRPr lang="it-IT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80 scuole coinvolte</a:t>
            </a:r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17533 studenti coinvolti</a:t>
            </a:r>
            <a:br>
              <a:rPr lang="it-IT" sz="1400" b="0" dirty="0"/>
            </a:br>
            <a:endParaRPr lang="it-IT" sz="14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0" dirty="0"/>
              <a:t>61 associazioni coinvolte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600267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037326"/>
              </p:ext>
            </p:extLst>
          </p:nvPr>
        </p:nvGraphicFramePr>
        <p:xfrm>
          <a:off x="4806636" y="1680262"/>
          <a:ext cx="3879214" cy="3115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4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Anno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L w="3175">
                      <a:solidFill>
                        <a:srgbClr val="B1B1B1"/>
                      </a:solidFill>
                      <a:prstDash val="solid"/>
                    </a:lnL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1625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Fase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Progetto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6854">
                        <a:lnSpc>
                          <a:spcPct val="136500"/>
                        </a:lnSpc>
                        <a:spcBef>
                          <a:spcPts val="71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Dettaglio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Attività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50" dirty="0">
                          <a:latin typeface="Roboto"/>
                          <a:cs typeface="Roboto"/>
                        </a:rPr>
                        <a:t>/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 Risultato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90805" marB="0">
                    <a:lnR w="3175">
                      <a:solidFill>
                        <a:srgbClr val="B1B1B1"/>
                      </a:solidFill>
                      <a:prstDash val="solid"/>
                    </a:lnR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4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2025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1625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Missioni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in</a:t>
                      </a:r>
                      <a:endParaRPr sz="850">
                        <a:latin typeface="Roboto"/>
                        <a:cs typeface="Roboto"/>
                      </a:endParaRPr>
                    </a:p>
                    <a:p>
                      <a:pPr marL="516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10" dirty="0">
                          <a:latin typeface="Roboto"/>
                          <a:cs typeface="Roboto"/>
                        </a:rPr>
                        <a:t>Programma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6985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158750">
                        <a:lnSpc>
                          <a:spcPct val="136400"/>
                        </a:lnSpc>
                        <a:spcBef>
                          <a:spcPts val="620"/>
                        </a:spcBef>
                      </a:pPr>
                      <a:r>
                        <a:rPr sz="900" spc="-25" dirty="0">
                          <a:latin typeface="Roboto"/>
                          <a:cs typeface="Roboto"/>
                        </a:rPr>
                        <a:t>Continuazione</a:t>
                      </a:r>
                      <a:r>
                        <a:rPr sz="90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5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supporto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missioni</a:t>
                      </a:r>
                      <a:r>
                        <a:rPr sz="85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imbarco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ricercatori.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7874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2024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6255" marR="167005">
                        <a:lnSpc>
                          <a:spcPct val="136400"/>
                        </a:lnSpc>
                        <a:spcBef>
                          <a:spcPts val="660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Seconda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Parte</a:t>
                      </a:r>
                      <a:r>
                        <a:rPr sz="850" spc="7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Giro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del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Mondo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83820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05740">
                        <a:lnSpc>
                          <a:spcPct val="137100"/>
                        </a:lnSpc>
                        <a:spcBef>
                          <a:spcPts val="695"/>
                        </a:spcBef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Coordinamento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delle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missioni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scientifiche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della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logistica</a:t>
                      </a:r>
                      <a:r>
                        <a:rPr sz="85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la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seconda</a:t>
                      </a:r>
                      <a:r>
                        <a:rPr sz="850" spc="6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fase.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826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2024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71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16255" marR="139065">
                        <a:lnSpc>
                          <a:spcPct val="136500"/>
                        </a:lnSpc>
                        <a:spcBef>
                          <a:spcPts val="66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Proposta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MMI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Nave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 Montecuccoli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4455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191135">
                        <a:lnSpc>
                          <a:spcPct val="136500"/>
                        </a:lnSpc>
                        <a:spcBef>
                          <a:spcPts val="710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Ricevuta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valutata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proposta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per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9017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150" y="1733550"/>
            <a:ext cx="3877055" cy="27630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3514" y="347294"/>
            <a:ext cx="754634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50" dirty="0"/>
              <a:t>II.</a:t>
            </a:r>
            <a:r>
              <a:rPr sz="2400" spc="-110" dirty="0"/>
              <a:t> </a:t>
            </a:r>
            <a:r>
              <a:rPr sz="2400" spc="-90" dirty="0"/>
              <a:t>Ricerca</a:t>
            </a:r>
            <a:r>
              <a:rPr sz="2400" spc="-105" dirty="0"/>
              <a:t> </a:t>
            </a:r>
            <a:r>
              <a:rPr sz="2400" spc="-50" dirty="0"/>
              <a:t>Scientifica:</a:t>
            </a:r>
            <a:r>
              <a:rPr sz="2400" spc="-114" dirty="0"/>
              <a:t> </a:t>
            </a:r>
            <a:r>
              <a:rPr sz="2400" spc="-55" dirty="0"/>
              <a:t>Progetto</a:t>
            </a:r>
            <a:r>
              <a:rPr sz="2400" spc="-95" dirty="0"/>
              <a:t> </a:t>
            </a:r>
            <a:r>
              <a:rPr sz="2400" spc="-55" dirty="0"/>
              <a:t>Nave</a:t>
            </a:r>
            <a:r>
              <a:rPr sz="2400" spc="-95" dirty="0"/>
              <a:t> </a:t>
            </a:r>
            <a:r>
              <a:rPr sz="2400" spc="-50" dirty="0"/>
              <a:t>Vespucci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8150" y="768383"/>
            <a:ext cx="7831455" cy="6819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40" dirty="0">
                <a:latin typeface="Arial"/>
                <a:cs typeface="Arial"/>
              </a:rPr>
              <a:t>Eccellenza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della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45" dirty="0">
                <a:latin typeface="Arial"/>
                <a:cs typeface="Arial"/>
              </a:rPr>
              <a:t>Ricerca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in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40" dirty="0">
                <a:latin typeface="Arial"/>
                <a:cs typeface="Arial"/>
              </a:rPr>
              <a:t>Collaborazione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60" dirty="0">
                <a:latin typeface="Arial"/>
                <a:cs typeface="Arial"/>
              </a:rPr>
              <a:t>con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Marina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Militare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Utilizzare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l'Amerigo Vespucci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come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piattaforma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scientifica </a:t>
            </a:r>
            <a:r>
              <a:rPr sz="1100" dirty="0">
                <a:latin typeface="Roboto"/>
                <a:cs typeface="Roboto"/>
              </a:rPr>
              <a:t>per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Giro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del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Mondo,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coordinando missioni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ricercatori.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047842"/>
              </p:ext>
            </p:extLst>
          </p:nvPr>
        </p:nvGraphicFramePr>
        <p:xfrm>
          <a:off x="462732" y="1994592"/>
          <a:ext cx="8150859" cy="2100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8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Anno</a:t>
                      </a:r>
                      <a:endParaRPr sz="900" dirty="0">
                        <a:latin typeface="Roboto"/>
                        <a:cs typeface="Roboto"/>
                      </a:endParaRPr>
                    </a:p>
                  </a:txBody>
                  <a:tcPr marL="0" marR="0" marT="130175" marB="0">
                    <a:lnL w="3175">
                      <a:solidFill>
                        <a:srgbClr val="B1B1B1"/>
                      </a:solidFill>
                      <a:prstDash val="solid"/>
                    </a:lnL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13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Progetto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 /</a:t>
                      </a:r>
                      <a:r>
                        <a:rPr sz="90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Programma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130175" marB="0"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Ruolo</a:t>
                      </a:r>
                      <a:r>
                        <a:rPr sz="900" spc="-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900" spc="-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Centro</a:t>
                      </a:r>
                      <a:r>
                        <a:rPr sz="900" spc="-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Mare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130175" marB="0">
                    <a:lnR w="3175">
                      <a:solidFill>
                        <a:srgbClr val="B1B1B1"/>
                      </a:solidFill>
                      <a:prstDash val="solid"/>
                    </a:lnR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2024/2025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Polo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Nazionale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della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Subacquea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4170" marR="157480">
                        <a:lnSpc>
                          <a:spcPct val="136500"/>
                        </a:lnSpc>
                        <a:spcBef>
                          <a:spcPts val="65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Partecipazione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attiva,</a:t>
                      </a:r>
                      <a:r>
                        <a:rPr sz="850" spc="7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coordinamento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10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gestione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progetti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collegati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(es.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Interreg).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8318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2023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Progetto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Interreg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441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Lavoro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preliminare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sviluppo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progetto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in</a:t>
                      </a:r>
                      <a:endParaRPr sz="850">
                        <a:latin typeface="Roboto"/>
                        <a:cs typeface="Roboto"/>
                      </a:endParaRPr>
                    </a:p>
                    <a:p>
                      <a:pPr marL="3441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ambito</a:t>
                      </a:r>
                      <a:r>
                        <a:rPr sz="90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subacqueo.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635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2023-2025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Cluster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Big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4170" marR="339090">
                        <a:lnSpc>
                          <a:spcPct val="137100"/>
                        </a:lnSpc>
                        <a:spcBef>
                          <a:spcPts val="670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Partecipazione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coordinamento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continui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nel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Cluster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Tecnologico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Nazionale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Blue</a:t>
                      </a:r>
                      <a:r>
                        <a:rPr sz="850" spc="6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Italian Growth.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8509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3514" y="316808"/>
            <a:ext cx="6833234" cy="76674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90"/>
              </a:spcBef>
            </a:pPr>
            <a:r>
              <a:rPr sz="2400" spc="50" dirty="0"/>
              <a:t>II.</a:t>
            </a:r>
            <a:r>
              <a:rPr sz="2400" spc="-110" dirty="0"/>
              <a:t> </a:t>
            </a:r>
            <a:r>
              <a:rPr sz="2400" spc="-85" dirty="0"/>
              <a:t>Ricerca</a:t>
            </a:r>
            <a:r>
              <a:rPr sz="2400" spc="-110" dirty="0"/>
              <a:t> </a:t>
            </a:r>
            <a:r>
              <a:rPr sz="2400" spc="-60" dirty="0"/>
              <a:t>Scientifica:</a:t>
            </a:r>
            <a:r>
              <a:rPr sz="2400" spc="-114" dirty="0"/>
              <a:t> </a:t>
            </a:r>
            <a:r>
              <a:rPr sz="2400" spc="-35" dirty="0"/>
              <a:t>Progetti</a:t>
            </a:r>
            <a:r>
              <a:rPr sz="2400" spc="-85" dirty="0"/>
              <a:t> </a:t>
            </a:r>
            <a:r>
              <a:rPr sz="2400" spc="-55" dirty="0"/>
              <a:t>Nazionali</a:t>
            </a:r>
            <a:r>
              <a:rPr sz="2400" spc="-110" dirty="0"/>
              <a:t> </a:t>
            </a:r>
            <a:r>
              <a:rPr sz="2400" spc="-50" dirty="0"/>
              <a:t>e </a:t>
            </a:r>
            <a:r>
              <a:rPr sz="2400" spc="-10" dirty="0"/>
              <a:t>Internazionali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2732" y="1200150"/>
            <a:ext cx="7414259" cy="6819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50" dirty="0">
                <a:latin typeface="Arial"/>
                <a:cs typeface="Arial"/>
              </a:rPr>
              <a:t>Consolidamento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5" dirty="0">
                <a:latin typeface="Arial"/>
                <a:cs typeface="Arial"/>
              </a:rPr>
              <a:t>Sviluppo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Reti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Ricerca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Partecipare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attivamente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ai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grandi</a:t>
            </a:r>
            <a:r>
              <a:rPr sz="1100" spc="-10" dirty="0">
                <a:latin typeface="Roboto"/>
                <a:cs typeface="Roboto"/>
              </a:rPr>
              <a:t> programmi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ricerca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europei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nazionali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per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consolidare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ruolo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del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Centro.</a:t>
            </a:r>
            <a:endParaRPr sz="11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823" y="2308860"/>
            <a:ext cx="4003675" cy="1043940"/>
          </a:xfrm>
          <a:custGeom>
            <a:avLst/>
            <a:gdLst/>
            <a:ahLst/>
            <a:cxnLst/>
            <a:rect l="l" t="t" r="r" b="b"/>
            <a:pathLst>
              <a:path w="4003675" h="1043939">
                <a:moveTo>
                  <a:pt x="3956304" y="0"/>
                </a:moveTo>
                <a:lnTo>
                  <a:pt x="47269" y="0"/>
                </a:lnTo>
                <a:lnTo>
                  <a:pt x="28867" y="3720"/>
                </a:lnTo>
                <a:lnTo>
                  <a:pt x="13842" y="13858"/>
                </a:lnTo>
                <a:lnTo>
                  <a:pt x="3713" y="28878"/>
                </a:lnTo>
                <a:lnTo>
                  <a:pt x="0" y="47243"/>
                </a:lnTo>
                <a:lnTo>
                  <a:pt x="0" y="996695"/>
                </a:lnTo>
                <a:lnTo>
                  <a:pt x="3713" y="1015061"/>
                </a:lnTo>
                <a:lnTo>
                  <a:pt x="13843" y="1030081"/>
                </a:lnTo>
                <a:lnTo>
                  <a:pt x="28867" y="1040219"/>
                </a:lnTo>
                <a:lnTo>
                  <a:pt x="47269" y="1043939"/>
                </a:lnTo>
                <a:lnTo>
                  <a:pt x="3956304" y="1043939"/>
                </a:lnTo>
                <a:lnTo>
                  <a:pt x="3974669" y="1040219"/>
                </a:lnTo>
                <a:lnTo>
                  <a:pt x="3989689" y="1030081"/>
                </a:lnTo>
                <a:lnTo>
                  <a:pt x="3999827" y="1015061"/>
                </a:lnTo>
                <a:lnTo>
                  <a:pt x="4003548" y="996695"/>
                </a:lnTo>
                <a:lnTo>
                  <a:pt x="4003548" y="47243"/>
                </a:lnTo>
                <a:lnTo>
                  <a:pt x="3999827" y="28878"/>
                </a:lnTo>
                <a:lnTo>
                  <a:pt x="3989689" y="13858"/>
                </a:lnTo>
                <a:lnTo>
                  <a:pt x="3974669" y="3720"/>
                </a:lnTo>
                <a:lnTo>
                  <a:pt x="3956304" y="0"/>
                </a:lnTo>
                <a:close/>
              </a:path>
            </a:pathLst>
          </a:custGeom>
          <a:solidFill>
            <a:srgbClr val="DFE2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3628" y="2308860"/>
            <a:ext cx="4003675" cy="1043940"/>
          </a:xfrm>
          <a:custGeom>
            <a:avLst/>
            <a:gdLst/>
            <a:ahLst/>
            <a:cxnLst/>
            <a:rect l="l" t="t" r="r" b="b"/>
            <a:pathLst>
              <a:path w="4003675" h="1043939">
                <a:moveTo>
                  <a:pt x="3956304" y="0"/>
                </a:moveTo>
                <a:lnTo>
                  <a:pt x="47244" y="0"/>
                </a:lnTo>
                <a:lnTo>
                  <a:pt x="28878" y="3720"/>
                </a:lnTo>
                <a:lnTo>
                  <a:pt x="13858" y="13858"/>
                </a:lnTo>
                <a:lnTo>
                  <a:pt x="3720" y="28878"/>
                </a:lnTo>
                <a:lnTo>
                  <a:pt x="0" y="47243"/>
                </a:lnTo>
                <a:lnTo>
                  <a:pt x="0" y="996695"/>
                </a:lnTo>
                <a:lnTo>
                  <a:pt x="3720" y="1015061"/>
                </a:lnTo>
                <a:lnTo>
                  <a:pt x="13858" y="1030081"/>
                </a:lnTo>
                <a:lnTo>
                  <a:pt x="28878" y="1040219"/>
                </a:lnTo>
                <a:lnTo>
                  <a:pt x="47244" y="1043939"/>
                </a:lnTo>
                <a:lnTo>
                  <a:pt x="3956304" y="1043939"/>
                </a:lnTo>
                <a:lnTo>
                  <a:pt x="3974669" y="1040219"/>
                </a:lnTo>
                <a:lnTo>
                  <a:pt x="3989689" y="1030081"/>
                </a:lnTo>
                <a:lnTo>
                  <a:pt x="3999827" y="1015061"/>
                </a:lnTo>
                <a:lnTo>
                  <a:pt x="4003548" y="996695"/>
                </a:lnTo>
                <a:lnTo>
                  <a:pt x="4003548" y="47243"/>
                </a:lnTo>
                <a:lnTo>
                  <a:pt x="3999827" y="28878"/>
                </a:lnTo>
                <a:lnTo>
                  <a:pt x="3989689" y="13858"/>
                </a:lnTo>
                <a:lnTo>
                  <a:pt x="3974669" y="3720"/>
                </a:lnTo>
                <a:lnTo>
                  <a:pt x="3956304" y="0"/>
                </a:lnTo>
                <a:close/>
              </a:path>
            </a:pathLst>
          </a:custGeom>
          <a:solidFill>
            <a:srgbClr val="DFE2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6823" y="3494532"/>
            <a:ext cx="4003675" cy="1043940"/>
          </a:xfrm>
          <a:custGeom>
            <a:avLst/>
            <a:gdLst/>
            <a:ahLst/>
            <a:cxnLst/>
            <a:rect l="l" t="t" r="r" b="b"/>
            <a:pathLst>
              <a:path w="4003675" h="1043939">
                <a:moveTo>
                  <a:pt x="3956304" y="0"/>
                </a:moveTo>
                <a:lnTo>
                  <a:pt x="47269" y="0"/>
                </a:lnTo>
                <a:lnTo>
                  <a:pt x="28867" y="3720"/>
                </a:lnTo>
                <a:lnTo>
                  <a:pt x="13842" y="13858"/>
                </a:lnTo>
                <a:lnTo>
                  <a:pt x="3713" y="28878"/>
                </a:lnTo>
                <a:lnTo>
                  <a:pt x="0" y="47244"/>
                </a:lnTo>
                <a:lnTo>
                  <a:pt x="0" y="996670"/>
                </a:lnTo>
                <a:lnTo>
                  <a:pt x="3713" y="1015072"/>
                </a:lnTo>
                <a:lnTo>
                  <a:pt x="13843" y="1030097"/>
                </a:lnTo>
                <a:lnTo>
                  <a:pt x="28867" y="1040226"/>
                </a:lnTo>
                <a:lnTo>
                  <a:pt x="47269" y="1043940"/>
                </a:lnTo>
                <a:lnTo>
                  <a:pt x="3956304" y="1043940"/>
                </a:lnTo>
                <a:lnTo>
                  <a:pt x="3974669" y="1040226"/>
                </a:lnTo>
                <a:lnTo>
                  <a:pt x="3989689" y="1030097"/>
                </a:lnTo>
                <a:lnTo>
                  <a:pt x="3999827" y="1015072"/>
                </a:lnTo>
                <a:lnTo>
                  <a:pt x="4003548" y="996670"/>
                </a:lnTo>
                <a:lnTo>
                  <a:pt x="4003548" y="47244"/>
                </a:lnTo>
                <a:lnTo>
                  <a:pt x="3999827" y="28878"/>
                </a:lnTo>
                <a:lnTo>
                  <a:pt x="3989689" y="13858"/>
                </a:lnTo>
                <a:lnTo>
                  <a:pt x="3974669" y="3720"/>
                </a:lnTo>
                <a:lnTo>
                  <a:pt x="3956304" y="0"/>
                </a:lnTo>
                <a:close/>
              </a:path>
            </a:pathLst>
          </a:custGeom>
          <a:solidFill>
            <a:srgbClr val="DFE2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3628" y="3494532"/>
            <a:ext cx="4003675" cy="1043940"/>
          </a:xfrm>
          <a:custGeom>
            <a:avLst/>
            <a:gdLst/>
            <a:ahLst/>
            <a:cxnLst/>
            <a:rect l="l" t="t" r="r" b="b"/>
            <a:pathLst>
              <a:path w="4003675" h="1043939">
                <a:moveTo>
                  <a:pt x="3956304" y="0"/>
                </a:moveTo>
                <a:lnTo>
                  <a:pt x="47244" y="0"/>
                </a:lnTo>
                <a:lnTo>
                  <a:pt x="28878" y="3720"/>
                </a:lnTo>
                <a:lnTo>
                  <a:pt x="13858" y="13858"/>
                </a:lnTo>
                <a:lnTo>
                  <a:pt x="3720" y="28878"/>
                </a:lnTo>
                <a:lnTo>
                  <a:pt x="0" y="47244"/>
                </a:lnTo>
                <a:lnTo>
                  <a:pt x="0" y="996670"/>
                </a:lnTo>
                <a:lnTo>
                  <a:pt x="3720" y="1015072"/>
                </a:lnTo>
                <a:lnTo>
                  <a:pt x="13858" y="1030097"/>
                </a:lnTo>
                <a:lnTo>
                  <a:pt x="28878" y="1040226"/>
                </a:lnTo>
                <a:lnTo>
                  <a:pt x="47244" y="1043940"/>
                </a:lnTo>
                <a:lnTo>
                  <a:pt x="3956304" y="1043940"/>
                </a:lnTo>
                <a:lnTo>
                  <a:pt x="3974669" y="1040226"/>
                </a:lnTo>
                <a:lnTo>
                  <a:pt x="3989689" y="1030097"/>
                </a:lnTo>
                <a:lnTo>
                  <a:pt x="3999827" y="1015072"/>
                </a:lnTo>
                <a:lnTo>
                  <a:pt x="4003548" y="996670"/>
                </a:lnTo>
                <a:lnTo>
                  <a:pt x="4003548" y="47244"/>
                </a:lnTo>
                <a:lnTo>
                  <a:pt x="3999827" y="28878"/>
                </a:lnTo>
                <a:lnTo>
                  <a:pt x="3989689" y="13858"/>
                </a:lnTo>
                <a:lnTo>
                  <a:pt x="3974669" y="3720"/>
                </a:lnTo>
                <a:lnTo>
                  <a:pt x="3956304" y="0"/>
                </a:lnTo>
                <a:close/>
              </a:path>
            </a:pathLst>
          </a:custGeom>
          <a:solidFill>
            <a:srgbClr val="DFE2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3514" y="563625"/>
            <a:ext cx="701802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50" dirty="0"/>
              <a:t>II.</a:t>
            </a:r>
            <a:r>
              <a:rPr sz="2400" spc="-114" dirty="0"/>
              <a:t> </a:t>
            </a:r>
            <a:r>
              <a:rPr sz="2400" spc="-85" dirty="0"/>
              <a:t>Ricerca</a:t>
            </a:r>
            <a:r>
              <a:rPr sz="2400" spc="-110" dirty="0"/>
              <a:t> </a:t>
            </a:r>
            <a:r>
              <a:rPr sz="2400" spc="-60" dirty="0"/>
              <a:t>Scientifica:</a:t>
            </a:r>
            <a:r>
              <a:rPr sz="2400" spc="-120" dirty="0"/>
              <a:t> </a:t>
            </a:r>
            <a:r>
              <a:rPr sz="2400" spc="-55" dirty="0"/>
              <a:t>Mappatura</a:t>
            </a:r>
            <a:r>
              <a:rPr sz="2400" spc="-85" dirty="0"/>
              <a:t> </a:t>
            </a:r>
            <a:r>
              <a:rPr sz="2400" dirty="0"/>
              <a:t>e</a:t>
            </a:r>
            <a:r>
              <a:rPr sz="2400" spc="-100" dirty="0"/>
              <a:t> </a:t>
            </a:r>
            <a:r>
              <a:rPr sz="2400" spc="-35" dirty="0"/>
              <a:t>Accordi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01119" y="989902"/>
            <a:ext cx="8118475" cy="909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5" dirty="0">
                <a:latin typeface="Arial"/>
                <a:cs typeface="Arial"/>
              </a:rPr>
              <a:t>Strumenti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per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50" dirty="0">
                <a:latin typeface="Arial"/>
                <a:cs typeface="Arial"/>
              </a:rPr>
              <a:t> Conoscenza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del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Mare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Accordi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Internazionali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36500"/>
              </a:lnSpc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Promuovere</a:t>
            </a:r>
            <a:r>
              <a:rPr sz="1100" spc="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10" dirty="0">
                <a:latin typeface="Roboto"/>
                <a:cs typeface="Roboto"/>
              </a:rPr>
              <a:t> conoscenza</a:t>
            </a:r>
            <a:r>
              <a:rPr sz="1100" dirty="0">
                <a:latin typeface="Roboto"/>
                <a:cs typeface="Roboto"/>
              </a:rPr>
              <a:t> 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10" dirty="0">
                <a:latin typeface="Roboto"/>
                <a:cs typeface="Roboto"/>
              </a:rPr>
              <a:t> raccolta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dati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per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ricerca</a:t>
            </a:r>
            <a:r>
              <a:rPr sz="1100" spc="-10" dirty="0">
                <a:latin typeface="Roboto"/>
                <a:cs typeface="Roboto"/>
              </a:rPr>
              <a:t> oceanografica attraverso</a:t>
            </a:r>
            <a:r>
              <a:rPr sz="1100" spc="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strumenti innovativi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10" dirty="0">
                <a:latin typeface="Roboto"/>
                <a:cs typeface="Roboto"/>
              </a:rPr>
              <a:t> partnership globali.</a:t>
            </a:r>
            <a:endParaRPr sz="1100" dirty="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246" y="2425700"/>
            <a:ext cx="3623945" cy="782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0" dirty="0">
                <a:latin typeface="Arial"/>
                <a:cs typeface="Arial"/>
              </a:rPr>
              <a:t>Progetto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Atlante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Mare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(2023/2025)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660"/>
              </a:spcBef>
            </a:pPr>
            <a:r>
              <a:rPr sz="1100" spc="-10" dirty="0">
                <a:latin typeface="Roboto"/>
                <a:cs typeface="Roboto"/>
              </a:rPr>
              <a:t>Sviluppo</a:t>
            </a:r>
            <a:r>
              <a:rPr sz="1100" spc="-4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uno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strumento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mappatura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diffusione </a:t>
            </a:r>
            <a:r>
              <a:rPr sz="1100" spc="-10" dirty="0">
                <a:latin typeface="Roboto"/>
                <a:cs typeface="Roboto"/>
              </a:rPr>
              <a:t>della conoscenza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marina,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II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edizione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prevista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nel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2025.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72659" y="2425700"/>
            <a:ext cx="3642360" cy="782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50" dirty="0">
                <a:latin typeface="Arial"/>
                <a:cs typeface="Arial"/>
              </a:rPr>
              <a:t>Accordo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Idrografico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Maldive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(2023)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660"/>
              </a:spcBef>
            </a:pPr>
            <a:r>
              <a:rPr sz="1100" spc="-10" dirty="0">
                <a:latin typeface="Roboto"/>
                <a:cs typeface="Roboto"/>
              </a:rPr>
              <a:t>Sviluppo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accordi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collaborazioni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strategiche</a:t>
            </a:r>
            <a:r>
              <a:rPr sz="1100" spc="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nel</a:t>
            </a:r>
            <a:r>
              <a:rPr sz="1100" spc="-10" dirty="0">
                <a:latin typeface="Roboto"/>
                <a:cs typeface="Roboto"/>
              </a:rPr>
              <a:t> campo dell'idrografia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Maldive.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5246" y="3611626"/>
            <a:ext cx="3606800" cy="782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40" dirty="0">
                <a:latin typeface="Arial"/>
                <a:cs typeface="Arial"/>
              </a:rPr>
              <a:t>Programma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5" dirty="0">
                <a:latin typeface="Arial"/>
                <a:cs typeface="Arial"/>
              </a:rPr>
              <a:t>Green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Corridor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40" dirty="0">
                <a:latin typeface="Arial"/>
                <a:cs typeface="Arial"/>
              </a:rPr>
              <a:t>Sri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Lanka </a:t>
            </a:r>
            <a:r>
              <a:rPr sz="1400" b="1" spc="-10" dirty="0">
                <a:latin typeface="Arial"/>
                <a:cs typeface="Arial"/>
              </a:rPr>
              <a:t>(2024)</a:t>
            </a:r>
            <a:endParaRPr sz="1400">
              <a:latin typeface="Arial"/>
              <a:cs typeface="Arial"/>
            </a:endParaRPr>
          </a:p>
          <a:p>
            <a:pPr marL="12700" marR="281940">
              <a:lnSpc>
                <a:spcPct val="136400"/>
              </a:lnSpc>
              <a:spcBef>
                <a:spcPts val="660"/>
              </a:spcBef>
            </a:pPr>
            <a:r>
              <a:rPr sz="1100" spc="-10" dirty="0">
                <a:latin typeface="Roboto"/>
                <a:cs typeface="Roboto"/>
              </a:rPr>
              <a:t>Proseguimento</a:t>
            </a:r>
            <a:r>
              <a:rPr sz="1100" dirty="0">
                <a:latin typeface="Roboto"/>
                <a:cs typeface="Roboto"/>
              </a:rPr>
              <a:t> del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programma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per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10" dirty="0">
                <a:latin typeface="Roboto"/>
                <a:cs typeface="Roboto"/>
              </a:rPr>
              <a:t> creazione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25" dirty="0">
                <a:latin typeface="Roboto"/>
                <a:cs typeface="Roboto"/>
              </a:rPr>
              <a:t>un </a:t>
            </a:r>
            <a:r>
              <a:rPr sz="1100" spc="-10" dirty="0">
                <a:latin typeface="Roboto"/>
                <a:cs typeface="Roboto"/>
              </a:rPr>
              <a:t>corridoio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verde</a:t>
            </a:r>
            <a:r>
              <a:rPr sz="1100" spc="-10" dirty="0">
                <a:latin typeface="Roboto"/>
                <a:cs typeface="Roboto"/>
              </a:rPr>
              <a:t> marittimo.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2659" y="3611626"/>
            <a:ext cx="3646804" cy="782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40" dirty="0">
                <a:latin typeface="Arial"/>
                <a:cs typeface="Arial"/>
              </a:rPr>
              <a:t>Proposta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MOU</a:t>
            </a:r>
            <a:r>
              <a:rPr sz="1400" b="1" spc="-40" dirty="0">
                <a:latin typeface="Arial"/>
                <a:cs typeface="Arial"/>
              </a:rPr>
              <a:t> Sri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Lanka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(2024)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660"/>
              </a:spcBef>
            </a:pPr>
            <a:r>
              <a:rPr sz="1100" dirty="0">
                <a:latin typeface="Roboto"/>
                <a:cs typeface="Roboto"/>
              </a:rPr>
              <a:t>Proposta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Memorandum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of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Understanding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Sri</a:t>
            </a:r>
            <a:r>
              <a:rPr sz="1100" spc="-5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Lanka </a:t>
            </a:r>
            <a:r>
              <a:rPr sz="1100" dirty="0">
                <a:latin typeface="Roboto"/>
                <a:cs typeface="Roboto"/>
              </a:rPr>
              <a:t>Ports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Authority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Moratuwa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University.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888960"/>
              </p:ext>
            </p:extLst>
          </p:nvPr>
        </p:nvGraphicFramePr>
        <p:xfrm>
          <a:off x="496887" y="1885950"/>
          <a:ext cx="8150225" cy="2499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Anno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L w="3175">
                      <a:solidFill>
                        <a:srgbClr val="B1B1B1"/>
                      </a:solidFill>
                      <a:prstDash val="solid"/>
                    </a:lnL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Evento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/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Manifestazione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0134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Ruolo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CDM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Dettaglio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R w="3175">
                      <a:solidFill>
                        <a:srgbClr val="B1B1B1"/>
                      </a:solidFill>
                      <a:prstDash val="solid"/>
                    </a:lnR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910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2025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123189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0135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900" spc="-25" dirty="0">
                          <a:latin typeface="Roboto"/>
                          <a:cs typeface="Roboto"/>
                        </a:rPr>
                        <a:t>Patrocinio</a:t>
                      </a:r>
                      <a:r>
                        <a:rPr sz="90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MetroSea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123189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01345" marR="538480">
                        <a:lnSpc>
                          <a:spcPct val="136500"/>
                        </a:lnSpc>
                        <a:spcBef>
                          <a:spcPts val="66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Concessione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patrocinio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al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congresso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internazionale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MetroSea.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445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2024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Salone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Nautico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(Genova)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4445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01345" marR="553720">
                        <a:lnSpc>
                          <a:spcPct val="136400"/>
                        </a:lnSpc>
                        <a:spcBef>
                          <a:spcPts val="660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Partecipazione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7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presidio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del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Centro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alla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principale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fiera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nautica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nazionale.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8382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2023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UCINA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50" dirty="0">
                          <a:latin typeface="Roboto"/>
                          <a:cs typeface="Roboto"/>
                        </a:rPr>
                        <a:t>-</a:t>
                      </a:r>
                      <a:r>
                        <a:rPr sz="850" spc="7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Salone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Nautico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01345" marR="464820">
                        <a:lnSpc>
                          <a:spcPct val="136500"/>
                        </a:lnSpc>
                        <a:spcBef>
                          <a:spcPts val="660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Partecipazione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alle</a:t>
                      </a:r>
                      <a:r>
                        <a:rPr sz="850" spc="8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iniziative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promosse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5" dirty="0">
                          <a:latin typeface="Roboto"/>
                          <a:cs typeface="Roboto"/>
                        </a:rPr>
                        <a:t>da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UCINA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durante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il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Salone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Nautico.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382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spc="-10" dirty="0">
                          <a:latin typeface="Roboto"/>
                          <a:cs typeface="Roboto"/>
                        </a:rPr>
                        <a:t>2024/2025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0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Blue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District</a:t>
                      </a:r>
                      <a:r>
                        <a:rPr sz="85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50" dirty="0">
                          <a:latin typeface="Roboto"/>
                          <a:cs typeface="Roboto"/>
                        </a:rPr>
                        <a:t>-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Festival</a:t>
                      </a:r>
                      <a:r>
                        <a:rPr sz="85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Blue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Coinvolgimento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90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5" dirty="0">
                          <a:latin typeface="Roboto"/>
                          <a:cs typeface="Roboto"/>
                        </a:rPr>
                        <a:t>contributo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alle</a:t>
                      </a:r>
                      <a:r>
                        <a:rPr sz="90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iniziative</a:t>
                      </a:r>
                      <a:endParaRPr sz="900" dirty="0">
                        <a:latin typeface="Roboto"/>
                        <a:cs typeface="Roboto"/>
                      </a:endParaRPr>
                    </a:p>
                    <a:p>
                      <a:pPr marL="60134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promosse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dal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Blue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District.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12509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3514" y="347294"/>
            <a:ext cx="420624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50" dirty="0"/>
              <a:t>III.</a:t>
            </a:r>
            <a:r>
              <a:rPr sz="2400" spc="-135" dirty="0"/>
              <a:t> </a:t>
            </a:r>
            <a:r>
              <a:rPr sz="2400" dirty="0"/>
              <a:t>Terza</a:t>
            </a:r>
            <a:r>
              <a:rPr sz="2400" spc="-120" dirty="0"/>
              <a:t> </a:t>
            </a:r>
            <a:r>
              <a:rPr sz="2400" spc="-70" dirty="0"/>
              <a:t>Missione:</a:t>
            </a:r>
            <a:r>
              <a:rPr sz="2400" spc="-120" dirty="0"/>
              <a:t> </a:t>
            </a:r>
            <a:r>
              <a:rPr sz="2400" spc="-60" dirty="0"/>
              <a:t>Eventi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3514" y="895350"/>
            <a:ext cx="8149590" cy="61491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25" dirty="0">
                <a:latin typeface="Arial"/>
                <a:cs typeface="Arial"/>
              </a:rPr>
              <a:t>Massimizzazione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della </a:t>
            </a:r>
            <a:r>
              <a:rPr sz="1400" b="1" spc="-25" dirty="0">
                <a:latin typeface="Arial"/>
                <a:cs typeface="Arial"/>
              </a:rPr>
              <a:t>Visibilità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dell'Impatto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Sociale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it-IT"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spc="-10" dirty="0" err="1">
                <a:latin typeface="Roboto"/>
                <a:cs typeface="Roboto"/>
              </a:rPr>
              <a:t>Obiettivo</a:t>
            </a:r>
            <a:r>
              <a:rPr sz="1100" spc="-10" dirty="0">
                <a:latin typeface="Roboto"/>
                <a:cs typeface="Roboto"/>
              </a:rPr>
              <a:t>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Organizzare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partecipare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eventi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alta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rilevanza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per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territorio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settore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marittimo </a:t>
            </a:r>
            <a:r>
              <a:rPr sz="1100" dirty="0">
                <a:latin typeface="Roboto"/>
                <a:cs typeface="Roboto"/>
              </a:rPr>
              <a:t>per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aumentare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l'impatto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pubblico.</a:t>
            </a:r>
            <a:endParaRPr sz="11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0473" y="2362200"/>
            <a:ext cx="8163559" cy="283845"/>
            <a:chOff x="490473" y="2362200"/>
            <a:chExt cx="8163559" cy="283845"/>
          </a:xfrm>
        </p:grpSpPr>
        <p:sp>
          <p:nvSpPr>
            <p:cNvPr id="3" name="object 3"/>
            <p:cNvSpPr/>
            <p:nvPr/>
          </p:nvSpPr>
          <p:spPr>
            <a:xfrm>
              <a:off x="496823" y="2503931"/>
              <a:ext cx="8150859" cy="15240"/>
            </a:xfrm>
            <a:custGeom>
              <a:avLst/>
              <a:gdLst/>
              <a:ahLst/>
              <a:cxnLst/>
              <a:rect l="l" t="t" r="r" b="b"/>
              <a:pathLst>
                <a:path w="8150859" h="15239">
                  <a:moveTo>
                    <a:pt x="0" y="0"/>
                  </a:moveTo>
                  <a:lnTo>
                    <a:pt x="8150352" y="15240"/>
                  </a:lnTo>
                </a:path>
              </a:pathLst>
            </a:custGeom>
            <a:ln w="12700">
              <a:solidFill>
                <a:srgbClr val="DFE2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65732" y="2362199"/>
              <a:ext cx="5812790" cy="283845"/>
            </a:xfrm>
            <a:custGeom>
              <a:avLst/>
              <a:gdLst/>
              <a:ahLst/>
              <a:cxnLst/>
              <a:rect l="l" t="t" r="r" b="b"/>
              <a:pathLst>
                <a:path w="5812790" h="283844">
                  <a:moveTo>
                    <a:pt x="283464" y="47244"/>
                  </a:moveTo>
                  <a:lnTo>
                    <a:pt x="279742" y="28879"/>
                  </a:lnTo>
                  <a:lnTo>
                    <a:pt x="269595" y="13868"/>
                  </a:lnTo>
                  <a:lnTo>
                    <a:pt x="254584" y="3721"/>
                  </a:lnTo>
                  <a:lnTo>
                    <a:pt x="236220" y="0"/>
                  </a:lnTo>
                  <a:lnTo>
                    <a:pt x="47244" y="0"/>
                  </a:lnTo>
                  <a:lnTo>
                    <a:pt x="28867" y="3721"/>
                  </a:lnTo>
                  <a:lnTo>
                    <a:pt x="13855" y="13868"/>
                  </a:lnTo>
                  <a:lnTo>
                    <a:pt x="3708" y="28879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08" y="254596"/>
                  </a:lnTo>
                  <a:lnTo>
                    <a:pt x="13855" y="269608"/>
                  </a:lnTo>
                  <a:lnTo>
                    <a:pt x="28867" y="279755"/>
                  </a:lnTo>
                  <a:lnTo>
                    <a:pt x="47244" y="283464"/>
                  </a:lnTo>
                  <a:lnTo>
                    <a:pt x="236220" y="283464"/>
                  </a:lnTo>
                  <a:lnTo>
                    <a:pt x="254584" y="279755"/>
                  </a:lnTo>
                  <a:lnTo>
                    <a:pt x="269595" y="269608"/>
                  </a:lnTo>
                  <a:lnTo>
                    <a:pt x="279742" y="254596"/>
                  </a:lnTo>
                  <a:lnTo>
                    <a:pt x="283464" y="236220"/>
                  </a:lnTo>
                  <a:lnTo>
                    <a:pt x="283464" y="47244"/>
                  </a:lnTo>
                  <a:close/>
                </a:path>
                <a:path w="5812790" h="283844">
                  <a:moveTo>
                    <a:pt x="3048000" y="47244"/>
                  </a:moveTo>
                  <a:lnTo>
                    <a:pt x="3044279" y="28879"/>
                  </a:lnTo>
                  <a:lnTo>
                    <a:pt x="3034131" y="13868"/>
                  </a:lnTo>
                  <a:lnTo>
                    <a:pt x="3019120" y="3721"/>
                  </a:lnTo>
                  <a:lnTo>
                    <a:pt x="3000756" y="0"/>
                  </a:lnTo>
                  <a:lnTo>
                    <a:pt x="2811780" y="0"/>
                  </a:lnTo>
                  <a:lnTo>
                    <a:pt x="2793403" y="3721"/>
                  </a:lnTo>
                  <a:lnTo>
                    <a:pt x="2778391" y="13868"/>
                  </a:lnTo>
                  <a:lnTo>
                    <a:pt x="2768244" y="28879"/>
                  </a:lnTo>
                  <a:lnTo>
                    <a:pt x="2764536" y="47244"/>
                  </a:lnTo>
                  <a:lnTo>
                    <a:pt x="2764536" y="236220"/>
                  </a:lnTo>
                  <a:lnTo>
                    <a:pt x="2768244" y="254596"/>
                  </a:lnTo>
                  <a:lnTo>
                    <a:pt x="2778391" y="269608"/>
                  </a:lnTo>
                  <a:lnTo>
                    <a:pt x="2793403" y="279755"/>
                  </a:lnTo>
                  <a:lnTo>
                    <a:pt x="2811780" y="283464"/>
                  </a:lnTo>
                  <a:lnTo>
                    <a:pt x="3000756" y="283464"/>
                  </a:lnTo>
                  <a:lnTo>
                    <a:pt x="3019120" y="279755"/>
                  </a:lnTo>
                  <a:lnTo>
                    <a:pt x="3034131" y="269608"/>
                  </a:lnTo>
                  <a:lnTo>
                    <a:pt x="3044279" y="254596"/>
                  </a:lnTo>
                  <a:lnTo>
                    <a:pt x="3048000" y="236220"/>
                  </a:lnTo>
                  <a:lnTo>
                    <a:pt x="3048000" y="47244"/>
                  </a:lnTo>
                  <a:close/>
                </a:path>
                <a:path w="5812790" h="283844">
                  <a:moveTo>
                    <a:pt x="5812536" y="47244"/>
                  </a:moveTo>
                  <a:lnTo>
                    <a:pt x="5808815" y="28879"/>
                  </a:lnTo>
                  <a:lnTo>
                    <a:pt x="5798667" y="13868"/>
                  </a:lnTo>
                  <a:lnTo>
                    <a:pt x="5783656" y="3721"/>
                  </a:lnTo>
                  <a:lnTo>
                    <a:pt x="5765292" y="0"/>
                  </a:lnTo>
                  <a:lnTo>
                    <a:pt x="5576316" y="0"/>
                  </a:lnTo>
                  <a:lnTo>
                    <a:pt x="5557939" y="3721"/>
                  </a:lnTo>
                  <a:lnTo>
                    <a:pt x="5542927" y="13868"/>
                  </a:lnTo>
                  <a:lnTo>
                    <a:pt x="5532780" y="28879"/>
                  </a:lnTo>
                  <a:lnTo>
                    <a:pt x="5529072" y="47244"/>
                  </a:lnTo>
                  <a:lnTo>
                    <a:pt x="5529072" y="236220"/>
                  </a:lnTo>
                  <a:lnTo>
                    <a:pt x="5532780" y="254596"/>
                  </a:lnTo>
                  <a:lnTo>
                    <a:pt x="5542927" y="269608"/>
                  </a:lnTo>
                  <a:lnTo>
                    <a:pt x="5557939" y="279755"/>
                  </a:lnTo>
                  <a:lnTo>
                    <a:pt x="5576316" y="283464"/>
                  </a:lnTo>
                  <a:lnTo>
                    <a:pt x="5765292" y="283464"/>
                  </a:lnTo>
                  <a:lnTo>
                    <a:pt x="5783656" y="279755"/>
                  </a:lnTo>
                  <a:lnTo>
                    <a:pt x="5798667" y="269608"/>
                  </a:lnTo>
                  <a:lnTo>
                    <a:pt x="5808815" y="254596"/>
                  </a:lnTo>
                  <a:lnTo>
                    <a:pt x="5812536" y="236220"/>
                  </a:lnTo>
                  <a:lnTo>
                    <a:pt x="5812536" y="47244"/>
                  </a:lnTo>
                  <a:close/>
                </a:path>
              </a:pathLst>
            </a:custGeom>
            <a:solidFill>
              <a:srgbClr val="DFE2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3514" y="514350"/>
            <a:ext cx="8023859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50" dirty="0"/>
              <a:t>III.</a:t>
            </a:r>
            <a:r>
              <a:rPr sz="2400" spc="-155" dirty="0"/>
              <a:t> </a:t>
            </a:r>
            <a:r>
              <a:rPr sz="2400" dirty="0"/>
              <a:t>Terza</a:t>
            </a:r>
            <a:r>
              <a:rPr sz="2400" spc="-130" dirty="0"/>
              <a:t> </a:t>
            </a:r>
            <a:r>
              <a:rPr sz="2400" spc="-70" dirty="0"/>
              <a:t>Missione:</a:t>
            </a:r>
            <a:r>
              <a:rPr sz="2400" spc="-120" dirty="0"/>
              <a:t> </a:t>
            </a:r>
            <a:r>
              <a:rPr sz="2400" spc="-35" dirty="0"/>
              <a:t>Progetti</a:t>
            </a:r>
            <a:r>
              <a:rPr sz="2400" spc="-120" dirty="0"/>
              <a:t> </a:t>
            </a:r>
            <a:r>
              <a:rPr sz="2400" spc="-90" dirty="0"/>
              <a:t>Locali</a:t>
            </a:r>
            <a:r>
              <a:rPr sz="2400" spc="-100" dirty="0"/>
              <a:t> </a:t>
            </a:r>
            <a:r>
              <a:rPr sz="2400" dirty="0"/>
              <a:t>e</a:t>
            </a:r>
            <a:r>
              <a:rPr sz="2400" spc="-130" dirty="0"/>
              <a:t> </a:t>
            </a:r>
            <a:r>
              <a:rPr sz="2400" spc="-50" dirty="0"/>
              <a:t>Divulgazione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3514" y="1040803"/>
            <a:ext cx="6330315" cy="6819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55" dirty="0">
                <a:latin typeface="Arial"/>
                <a:cs typeface="Arial"/>
              </a:rPr>
              <a:t>Engagement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Territoriale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Scienza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per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Cittadinanza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Avvicinare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comunità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alla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scienza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del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mare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rafforzare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collaborazioni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gli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enti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locali.</a:t>
            </a:r>
            <a:endParaRPr sz="1100" dirty="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25455" y="2793263"/>
            <a:ext cx="2339975" cy="148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690" marR="50800" algn="ctr">
              <a:lnSpc>
                <a:spcPct val="108600"/>
              </a:lnSpc>
              <a:spcBef>
                <a:spcPts val="95"/>
              </a:spcBef>
            </a:pPr>
            <a:r>
              <a:rPr sz="1400" b="1" spc="-30" dirty="0">
                <a:latin typeface="Arial"/>
                <a:cs typeface="Arial"/>
              </a:rPr>
              <a:t>Progetto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70" dirty="0">
                <a:latin typeface="Arial"/>
                <a:cs typeface="Arial"/>
              </a:rPr>
              <a:t>Gran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60" dirty="0">
                <a:latin typeface="Arial"/>
                <a:cs typeface="Arial"/>
              </a:rPr>
              <a:t>Luino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(2023- 2024)</a:t>
            </a:r>
            <a:endParaRPr sz="1400" dirty="0">
              <a:latin typeface="Arial"/>
              <a:cs typeface="Arial"/>
            </a:endParaRPr>
          </a:p>
          <a:p>
            <a:pPr marL="12065" marR="5080" indent="1270" algn="ctr">
              <a:lnSpc>
                <a:spcPct val="136400"/>
              </a:lnSpc>
              <a:spcBef>
                <a:spcPts val="620"/>
              </a:spcBef>
            </a:pPr>
            <a:r>
              <a:rPr sz="1100" spc="-10" dirty="0">
                <a:latin typeface="Roboto"/>
                <a:cs typeface="Roboto"/>
              </a:rPr>
              <a:t>Realizzazione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attività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35" dirty="0">
                <a:latin typeface="Roboto"/>
                <a:cs typeface="Roboto"/>
              </a:rPr>
              <a:t>di </a:t>
            </a:r>
            <a:r>
              <a:rPr sz="1100" spc="-10" dirty="0">
                <a:latin typeface="Roboto"/>
                <a:cs typeface="Roboto"/>
              </a:rPr>
              <a:t>divulgazione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sul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territorio,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culminate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un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incontro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pubblico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successo </a:t>
            </a:r>
            <a:r>
              <a:rPr sz="1100" dirty="0">
                <a:latin typeface="Roboto"/>
                <a:cs typeface="Roboto"/>
              </a:rPr>
              <a:t>nel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2023.</a:t>
            </a:r>
            <a:endParaRPr sz="1100" dirty="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882" y="2660903"/>
            <a:ext cx="2171700" cy="2096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36400"/>
              </a:lnSpc>
              <a:spcBef>
                <a:spcPts val="620"/>
              </a:spcBef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Accordo con Istituto Superiore di Sanità (2025) </a:t>
            </a:r>
          </a:p>
          <a:p>
            <a:pPr marL="12065" marR="5080" algn="ctr">
              <a:lnSpc>
                <a:spcPct val="136400"/>
              </a:lnSpc>
              <a:spcBef>
                <a:spcPts val="620"/>
              </a:spcBef>
            </a:pPr>
            <a:r>
              <a:rPr lang="it-IT" sz="1100" dirty="0"/>
              <a:t>partnership per lo svolgimento di attività di ricerca, sviluppo tecnologico ed innovazione e nell’ambito delle attività di didattica e formazione</a:t>
            </a:r>
            <a:endParaRPr sz="1100" dirty="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0134" y="2793263"/>
            <a:ext cx="2352040" cy="148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4805" marR="337820" indent="1905" algn="ctr">
              <a:lnSpc>
                <a:spcPct val="108600"/>
              </a:lnSpc>
              <a:spcBef>
                <a:spcPts val="95"/>
              </a:spcBef>
            </a:pPr>
            <a:r>
              <a:rPr sz="1400" b="1" spc="-75" dirty="0">
                <a:latin typeface="Arial"/>
                <a:cs typeface="Arial"/>
              </a:rPr>
              <a:t>Gruppo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Lavoro </a:t>
            </a:r>
            <a:r>
              <a:rPr sz="1400" b="1" spc="-50" dirty="0">
                <a:latin typeface="Arial"/>
                <a:cs typeface="Arial"/>
              </a:rPr>
              <a:t>Acquacoltura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(2023)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36400"/>
              </a:lnSpc>
              <a:spcBef>
                <a:spcPts val="620"/>
              </a:spcBef>
            </a:pPr>
            <a:r>
              <a:rPr sz="1100" spc="-10" dirty="0">
                <a:latin typeface="Roboto"/>
                <a:cs typeface="Roboto"/>
              </a:rPr>
              <a:t>Promozione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10" dirty="0">
                <a:latin typeface="Roboto"/>
                <a:cs typeface="Roboto"/>
              </a:rPr>
              <a:t> attività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divulgazione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sensibilizzazione </a:t>
            </a:r>
            <a:r>
              <a:rPr sz="1100" dirty="0">
                <a:latin typeface="Roboto"/>
                <a:cs typeface="Roboto"/>
              </a:rPr>
              <a:t>in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occasione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spc="-25" dirty="0">
                <a:latin typeface="Roboto"/>
                <a:cs typeface="Roboto"/>
              </a:rPr>
              <a:t>di </a:t>
            </a:r>
            <a:r>
              <a:rPr sz="1100" spc="-10" dirty="0">
                <a:latin typeface="Roboto"/>
                <a:cs typeface="Roboto"/>
              </a:rPr>
              <a:t>eventi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massa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come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Slow</a:t>
            </a:r>
            <a:r>
              <a:rPr sz="1100" spc="-4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Fish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50" dirty="0">
                <a:latin typeface="Roboto"/>
                <a:cs typeface="Roboto"/>
              </a:rPr>
              <a:t>e</a:t>
            </a:r>
            <a:r>
              <a:rPr sz="1100" spc="50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The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Ocean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Race.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685159"/>
              </p:ext>
            </p:extLst>
          </p:nvPr>
        </p:nvGraphicFramePr>
        <p:xfrm>
          <a:off x="496888" y="1946112"/>
          <a:ext cx="8150224" cy="2319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9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Anno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L w="3175">
                      <a:solidFill>
                        <a:srgbClr val="B1B1B1"/>
                      </a:solidFill>
                      <a:prstDash val="solid"/>
                    </a:lnL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83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Iniziativa</a:t>
                      </a:r>
                      <a:r>
                        <a:rPr sz="85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Istituzionale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0035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Dettaglio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7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Portata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Strategica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12065" marB="0">
                    <a:lnR w="3175">
                      <a:solidFill>
                        <a:srgbClr val="B1B1B1"/>
                      </a:solidFill>
                      <a:prstDash val="solid"/>
                    </a:lnR>
                    <a:lnT w="3175">
                      <a:solidFill>
                        <a:srgbClr val="B1B1B1"/>
                      </a:solidFill>
                      <a:prstDash val="solid"/>
                    </a:lnT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900" spc="-55" dirty="0">
                          <a:latin typeface="Roboto"/>
                          <a:cs typeface="Roboto"/>
                        </a:rPr>
                        <a:t>2023-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2025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123189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88390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900" spc="-10" dirty="0">
                          <a:latin typeface="Roboto"/>
                          <a:cs typeface="Roboto"/>
                        </a:rPr>
                        <a:t>Ocean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Decade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(Decade</a:t>
                      </a:r>
                      <a:r>
                        <a:rPr sz="900" spc="-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degli Oceani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ONU)</a:t>
                      </a:r>
                      <a:endParaRPr sz="900">
                        <a:latin typeface="Roboto"/>
                        <a:cs typeface="Roboto"/>
                      </a:endParaRPr>
                    </a:p>
                  </a:txBody>
                  <a:tcPr marL="0" marR="0" marT="123189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0355" marR="367665">
                        <a:lnSpc>
                          <a:spcPct val="137100"/>
                        </a:lnSpc>
                        <a:spcBef>
                          <a:spcPts val="675"/>
                        </a:spcBef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Impegno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costante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la</a:t>
                      </a:r>
                      <a:r>
                        <a:rPr sz="850" spc="6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candidatura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come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 Implementing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Decade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Partner,</a:t>
                      </a:r>
                      <a:r>
                        <a:rPr sz="850" spc="7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una</a:t>
                      </a:r>
                      <a:r>
                        <a:rPr sz="850" spc="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strategia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chiave</a:t>
                      </a:r>
                      <a:r>
                        <a:rPr sz="850" spc="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il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posizionamento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globale.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85725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2024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0883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Proposta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MOU</a:t>
                      </a:r>
                      <a:r>
                        <a:rPr sz="850" spc="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Sri</a:t>
                      </a:r>
                      <a:r>
                        <a:rPr sz="850" spc="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20" dirty="0">
                          <a:latin typeface="Roboto"/>
                          <a:cs typeface="Roboto"/>
                        </a:rPr>
                        <a:t>Lanka</a:t>
                      </a:r>
                      <a:endParaRPr sz="850">
                        <a:latin typeface="Roboto"/>
                        <a:cs typeface="Roboto"/>
                      </a:endParaRPr>
                    </a:p>
                  </a:txBody>
                  <a:tcPr marL="0" marR="0" marT="5080" marB="0">
                    <a:solidFill>
                      <a:srgbClr val="666666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0355" marR="379730">
                        <a:lnSpc>
                          <a:spcPct val="135700"/>
                        </a:lnSpc>
                        <a:spcBef>
                          <a:spcPts val="610"/>
                        </a:spcBef>
                      </a:pPr>
                      <a:r>
                        <a:rPr sz="900" spc="-20" dirty="0">
                          <a:latin typeface="Roboto"/>
                          <a:cs typeface="Roboto"/>
                        </a:rPr>
                        <a:t>Un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passo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cruciale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90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diplomazia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scientifica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attraverso</a:t>
                      </a:r>
                      <a:r>
                        <a:rPr sz="850" spc="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un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accordo</a:t>
                      </a:r>
                      <a:r>
                        <a:rPr sz="850" spc="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con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enti</a:t>
                      </a:r>
                      <a:r>
                        <a:rPr sz="850" spc="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governativi</a:t>
                      </a:r>
                      <a:r>
                        <a:rPr sz="85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50" dirty="0">
                          <a:latin typeface="Roboto"/>
                          <a:cs typeface="Roboto"/>
                        </a:rPr>
                        <a:t>e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 accademici.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7747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666666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850" spc="-20" dirty="0">
                          <a:latin typeface="Roboto"/>
                          <a:cs typeface="Roboto"/>
                        </a:rPr>
                        <a:t>2023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5715" marB="0">
                    <a:lnL w="3175">
                      <a:solidFill>
                        <a:srgbClr val="B1B1B1"/>
                      </a:solidFill>
                      <a:prstDash val="solid"/>
                    </a:lnL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1088390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Accordo</a:t>
                      </a:r>
                      <a:r>
                        <a:rPr sz="850" spc="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Idrografico</a:t>
                      </a:r>
                      <a:r>
                        <a:rPr sz="850" spc="7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Maldive</a:t>
                      </a:r>
                      <a:endParaRPr sz="850" dirty="0">
                        <a:latin typeface="Roboto"/>
                        <a:cs typeface="Roboto"/>
                      </a:endParaRPr>
                    </a:p>
                  </a:txBody>
                  <a:tcPr marL="0" marR="0" marT="5715" marB="0">
                    <a:solidFill>
                      <a:srgbClr val="CDCDCD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300355">
                        <a:lnSpc>
                          <a:spcPct val="100000"/>
                        </a:lnSpc>
                      </a:pPr>
                      <a:r>
                        <a:rPr sz="850" dirty="0">
                          <a:latin typeface="Roboto"/>
                          <a:cs typeface="Roboto"/>
                        </a:rPr>
                        <a:t>L'accordo</a:t>
                      </a:r>
                      <a:r>
                        <a:rPr sz="85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getta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le</a:t>
                      </a:r>
                      <a:r>
                        <a:rPr sz="850" spc="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basi</a:t>
                      </a:r>
                      <a:r>
                        <a:rPr sz="850" spc="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per</a:t>
                      </a:r>
                      <a:r>
                        <a:rPr sz="850" spc="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dirty="0">
                          <a:latin typeface="Roboto"/>
                          <a:cs typeface="Roboto"/>
                        </a:rPr>
                        <a:t>una</a:t>
                      </a:r>
                      <a:r>
                        <a:rPr sz="85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850" spc="-10" dirty="0">
                          <a:latin typeface="Roboto"/>
                          <a:cs typeface="Roboto"/>
                        </a:rPr>
                        <a:t>cooperazione</a:t>
                      </a:r>
                      <a:endParaRPr sz="850" dirty="0">
                        <a:latin typeface="Roboto"/>
                        <a:cs typeface="Roboto"/>
                      </a:endParaRPr>
                    </a:p>
                    <a:p>
                      <a:pPr marL="3003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900" spc="-40" dirty="0">
                          <a:latin typeface="Roboto"/>
                          <a:cs typeface="Roboto"/>
                        </a:rPr>
                        <a:t>tecnico-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scientifica</a:t>
                      </a:r>
                      <a:r>
                        <a:rPr sz="900" spc="-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dirty="0">
                          <a:latin typeface="Roboto"/>
                          <a:cs typeface="Roboto"/>
                        </a:rPr>
                        <a:t>di</a:t>
                      </a:r>
                      <a:r>
                        <a:rPr sz="900" spc="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20" dirty="0">
                          <a:latin typeface="Roboto"/>
                          <a:cs typeface="Roboto"/>
                        </a:rPr>
                        <a:t>lungo</a:t>
                      </a:r>
                      <a:r>
                        <a:rPr sz="900" spc="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900" spc="-10" dirty="0">
                          <a:latin typeface="Roboto"/>
                          <a:cs typeface="Roboto"/>
                        </a:rPr>
                        <a:t>periodo.</a:t>
                      </a:r>
                      <a:endParaRPr sz="900" dirty="0">
                        <a:latin typeface="Roboto"/>
                        <a:cs typeface="Roboto"/>
                      </a:endParaRPr>
                    </a:p>
                  </a:txBody>
                  <a:tcPr marL="0" marR="0" marT="7620" marB="0">
                    <a:lnR w="3175">
                      <a:solidFill>
                        <a:srgbClr val="B1B1B1"/>
                      </a:solidFill>
                      <a:prstDash val="solid"/>
                    </a:lnR>
                    <a:solidFill>
                      <a:srgbClr val="CDCDCD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3514" y="347294"/>
            <a:ext cx="754634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dirty="0"/>
              <a:t>IV.</a:t>
            </a:r>
            <a:r>
              <a:rPr sz="2400" spc="-114" dirty="0"/>
              <a:t> Sviluppo</a:t>
            </a:r>
            <a:r>
              <a:rPr sz="2400" spc="-80" dirty="0"/>
              <a:t> </a:t>
            </a:r>
            <a:r>
              <a:rPr sz="2400" spc="-35" dirty="0"/>
              <a:t>Istituzionale</a:t>
            </a:r>
            <a:r>
              <a:rPr sz="2400" spc="-95" dirty="0"/>
              <a:t> </a:t>
            </a:r>
            <a:r>
              <a:rPr sz="2400" dirty="0"/>
              <a:t>e</a:t>
            </a:r>
            <a:r>
              <a:rPr sz="2400" spc="-100" dirty="0"/>
              <a:t> </a:t>
            </a:r>
            <a:r>
              <a:rPr sz="2400" spc="-40" dirty="0"/>
              <a:t>Strategia</a:t>
            </a:r>
            <a:r>
              <a:rPr sz="2400" spc="-85" dirty="0"/>
              <a:t> </a:t>
            </a:r>
            <a:r>
              <a:rPr sz="2400" spc="-60" dirty="0"/>
              <a:t>Globale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3514" y="851181"/>
            <a:ext cx="7665720" cy="909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5" dirty="0">
                <a:latin typeface="Arial"/>
                <a:cs typeface="Arial"/>
              </a:rPr>
              <a:t>Allineamento </a:t>
            </a:r>
            <a:r>
              <a:rPr sz="1400" b="1" spc="-60" dirty="0">
                <a:latin typeface="Arial"/>
                <a:cs typeface="Arial"/>
              </a:rPr>
              <a:t>con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Piattaforme</a:t>
            </a:r>
            <a:r>
              <a:rPr sz="1400" b="1" spc="-30" dirty="0">
                <a:latin typeface="Arial"/>
                <a:cs typeface="Arial"/>
              </a:rPr>
              <a:t> Internazionali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Reti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Istituzionali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</a:pPr>
            <a:r>
              <a:rPr sz="1100" spc="-10" dirty="0">
                <a:latin typeface="Roboto"/>
                <a:cs typeface="Roboto"/>
              </a:rPr>
              <a:t>Obiettivo: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Posizionare</a:t>
            </a:r>
            <a:r>
              <a:rPr sz="1100" spc="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Centro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spc="-20" dirty="0">
                <a:latin typeface="Roboto"/>
                <a:cs typeface="Roboto"/>
              </a:rPr>
              <a:t>all'interno </a:t>
            </a:r>
            <a:r>
              <a:rPr sz="1100" dirty="0">
                <a:latin typeface="Roboto"/>
                <a:cs typeface="Roboto"/>
              </a:rPr>
              <a:t>dei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grandi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network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globali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consolidare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rapporti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istituzioni </a:t>
            </a:r>
            <a:r>
              <a:rPr sz="1100" dirty="0">
                <a:latin typeface="Roboto"/>
                <a:cs typeface="Roboto"/>
              </a:rPr>
              <a:t>chiave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</a:t>
            </a:r>
            <a:r>
              <a:rPr sz="1100" spc="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livello nazionale</a:t>
            </a:r>
            <a:r>
              <a:rPr sz="1100" spc="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internazionale.</a:t>
            </a:r>
            <a:endParaRPr sz="11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CE6524-D24D-8DEC-3F59-3B6566D46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14" y="347294"/>
            <a:ext cx="7546340" cy="738664"/>
          </a:xfrm>
        </p:spPr>
        <p:txBody>
          <a:bodyPr/>
          <a:lstStyle/>
          <a:p>
            <a:r>
              <a:rPr lang="it-IT" dirty="0"/>
              <a:t>2023 – Innovation Village (in Ocean Race)- </a:t>
            </a:r>
            <a:r>
              <a:rPr lang="it-IT" sz="2000" dirty="0"/>
              <a:t>approfondimenti 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FC4560-499A-A8AC-FF11-7CB0B11CB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276349"/>
            <a:ext cx="8991600" cy="3595261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9 stand con le soluzioni innovative vincitrici della Call for Innovation, L’università ha partecipato alla progettazione dell’iniziativa e della call che ha impegnato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800.000 euro per sostenere le soluzioni innovative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73 esperienze uniche offerte dalle imprese e dai Partner ai cittadini per fare esperienza diretta di innovazioni sostenibili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795 attività di cui 142 uscite in mare nei 12 giorni di presenza all’Ocean live Park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Oltre 30.000 presenze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Oltre 1.000 persone uscite in barca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/>
              <a:t>Incontri e tavoli di lavoro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Incontri giornalieri dedicati all’innovazione, alla ricerca scientifica ed universitaria, all’Economia Circolare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710 partecipanti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/>
              <a:t>Incontri B2B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75 imprese (39 italiane e 36 estere)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145 incontri bilaterali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278 contatti attivati dalle imprese vincitrici della Call for Innovation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/>
              <a:t>Comunicazione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200.000 visualizzazioni sui </a:t>
            </a:r>
            <a:r>
              <a:rPr lang="it-IT" sz="1200" dirty="0" err="1"/>
              <a:t>Reel</a:t>
            </a:r>
            <a:r>
              <a:rPr lang="it-IT" sz="1200" dirty="0"/>
              <a:t> Instagram dedicati alle imprese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60.000 visualizzazioni sui post di FB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Oltre 130.000 persone raggiunte dalla newsletter e operazioni di marketing a livello nazionale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Più di 40 articoli sui principali giornali nazionali</a:t>
            </a:r>
          </a:p>
          <a:p>
            <a:r>
              <a:rPr lang="it-I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62735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681406-A876-AA23-FB4D-A3C7B34FA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14" y="347294"/>
            <a:ext cx="7546340" cy="430887"/>
          </a:xfrm>
        </p:spPr>
        <p:txBody>
          <a:bodyPr/>
          <a:lstStyle/>
          <a:p>
            <a:r>
              <a:rPr lang="it-IT" dirty="0"/>
              <a:t>2024- Village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2F1696-72E5-D6C2-FA7E-97DF240DB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97" y="895351"/>
            <a:ext cx="8228330" cy="914399"/>
          </a:xfrm>
        </p:spPr>
        <p:txBody>
          <a:bodyPr/>
          <a:lstStyle/>
          <a:p>
            <a:r>
              <a:rPr lang="it-IT" dirty="0"/>
              <a:t>Spazio a libero accesso, di conoscenza sulla blue economy e la biodiversità. Università ha partecipato alla progettazione e ha ricevuto un incarico per la realizzazione di un’opera digitale , </a:t>
            </a:r>
            <a:r>
              <a:rPr lang="it-IT" dirty="0" err="1"/>
              <a:t>Octoquest</a:t>
            </a:r>
            <a:r>
              <a:rPr lang="it-IT" dirty="0"/>
              <a:t>, realizzata da Stefano Schiaparelli per 40.000 euro oltre iva</a:t>
            </a:r>
          </a:p>
          <a:p>
            <a:r>
              <a:rPr lang="it-IT" dirty="0"/>
              <a:t>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B8C3823-1B9C-7898-DC96-116C546C23BF}"/>
              </a:ext>
            </a:extLst>
          </p:cNvPr>
          <p:cNvSpPr txBox="1"/>
          <p:nvPr/>
        </p:nvSpPr>
        <p:spPr>
          <a:xfrm>
            <a:off x="381000" y="204712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2025- Village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2554A9D-EF49-8A7D-E3FA-8ACC2D817055}"/>
              </a:ext>
            </a:extLst>
          </p:cNvPr>
          <p:cNvSpPr txBox="1"/>
          <p:nvPr/>
        </p:nvSpPr>
        <p:spPr>
          <a:xfrm>
            <a:off x="381000" y="2570341"/>
            <a:ext cx="830592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dirty="0">
                <a:effectLst/>
                <a:latin typeface="-apple-system"/>
              </a:rPr>
              <a:t>Partecipazione a due gruppi di lavoro per identificare temi e modalità di innesco contenutistico di tre </a:t>
            </a:r>
            <a:r>
              <a:rPr lang="it-IT" dirty="0" err="1">
                <a:effectLst/>
                <a:latin typeface="-apple-system"/>
              </a:rPr>
              <a:t>exibit</a:t>
            </a:r>
            <a:r>
              <a:rPr lang="it-IT" dirty="0">
                <a:effectLst/>
                <a:latin typeface="-apple-system"/>
              </a:rPr>
              <a:t>: sul clima, sull’acqua e sul porto, coinvolgendo le diverse competenze dell’Università. Gli </a:t>
            </a:r>
            <a:r>
              <a:rPr lang="it-IT" dirty="0" err="1">
                <a:effectLst/>
                <a:latin typeface="-apple-system"/>
              </a:rPr>
              <a:t>exibit</a:t>
            </a:r>
            <a:r>
              <a:rPr lang="it-IT" dirty="0">
                <a:effectLst/>
                <a:latin typeface="-apple-system"/>
              </a:rPr>
              <a:t> saranno realizzati nel 2026.</a:t>
            </a:r>
          </a:p>
          <a:p>
            <a:pPr>
              <a:buNone/>
            </a:pPr>
            <a:r>
              <a:rPr lang="it-IT" dirty="0">
                <a:effectLst/>
                <a:latin typeface="-apple-system"/>
              </a:rPr>
              <a:t>Sempre nel 2025 progettazione, co il Blue </a:t>
            </a:r>
            <a:r>
              <a:rPr lang="it-IT" dirty="0" err="1">
                <a:effectLst/>
                <a:latin typeface="-apple-system"/>
              </a:rPr>
              <a:t>District</a:t>
            </a:r>
            <a:r>
              <a:rPr lang="it-IT" dirty="0">
                <a:effectLst/>
                <a:latin typeface="-apple-system"/>
              </a:rPr>
              <a:t>, di una seconda scuola del mare, finanziata dalle aziende partecipanti con 3000 euro ciascuna( 5 aziende) e con acquisto di servizi e personale, per un valore di 22500 euro da Blue </a:t>
            </a:r>
            <a:r>
              <a:rPr lang="it-IT" dirty="0" err="1">
                <a:effectLst/>
                <a:latin typeface="-apple-system"/>
              </a:rPr>
              <a:t>District</a:t>
            </a:r>
            <a:r>
              <a:rPr lang="it-IT" dirty="0">
                <a:effectLst/>
                <a:latin typeface="-apple-system"/>
              </a:rPr>
              <a:t>.</a:t>
            </a:r>
          </a:p>
          <a:p>
            <a:pPr>
              <a:buNone/>
            </a:pPr>
            <a:r>
              <a:rPr lang="it-IT" dirty="0">
                <a:effectLst/>
                <a:latin typeface="-apple-system"/>
              </a:rPr>
              <a:t>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2221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1946" y="1836900"/>
            <a:ext cx="4047641" cy="20409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3514" y="532002"/>
            <a:ext cx="7583805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-110" dirty="0">
                <a:latin typeface="Arial"/>
                <a:cs typeface="Arial"/>
              </a:rPr>
              <a:t>Riepilogo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Attività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per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Macro-</a:t>
            </a:r>
            <a:r>
              <a:rPr sz="2400" b="1" spc="-55" dirty="0">
                <a:latin typeface="Arial"/>
                <a:cs typeface="Arial"/>
              </a:rPr>
              <a:t>Area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70" dirty="0">
                <a:latin typeface="Arial"/>
                <a:cs typeface="Arial"/>
              </a:rPr>
              <a:t>(2023-</a:t>
            </a:r>
            <a:r>
              <a:rPr sz="2400" b="1" spc="45" dirty="0">
                <a:latin typeface="Arial"/>
                <a:cs typeface="Arial"/>
              </a:rPr>
              <a:t>2025)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514" y="1204721"/>
            <a:ext cx="3285490" cy="241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40" dirty="0">
                <a:latin typeface="Arial"/>
                <a:cs typeface="Arial"/>
              </a:rPr>
              <a:t>Distribuzione </a:t>
            </a:r>
            <a:r>
              <a:rPr sz="1400" b="1" spc="-25" dirty="0">
                <a:latin typeface="Arial"/>
                <a:cs typeface="Arial"/>
              </a:rPr>
              <a:t>delle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Iniziative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Strategiche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3514" y="4083741"/>
            <a:ext cx="7910830" cy="4838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100" dirty="0">
                <a:latin typeface="Roboto"/>
                <a:cs typeface="Roboto"/>
              </a:rPr>
              <a:t>La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distribuzione </a:t>
            </a:r>
            <a:r>
              <a:rPr sz="1100" dirty="0">
                <a:latin typeface="Roboto"/>
                <a:cs typeface="Roboto"/>
              </a:rPr>
              <a:t>delle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iniziative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evidenzia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un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forte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impegno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nelle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aree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Ricerca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Terza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Missione,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seguite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un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solido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sviluppo</a:t>
            </a:r>
            <a:endParaRPr sz="1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100" spc="-10" dirty="0">
                <a:latin typeface="Roboto"/>
                <a:cs typeface="Roboto"/>
              </a:rPr>
              <a:t>istituzionale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un'attenzione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costante</a:t>
            </a:r>
            <a:r>
              <a:rPr sz="1100" spc="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alla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formazione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avanzata.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3514" y="590550"/>
            <a:ext cx="6557009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-55" dirty="0"/>
              <a:t>Prospettive</a:t>
            </a:r>
            <a:r>
              <a:rPr sz="2400" spc="-100" dirty="0"/>
              <a:t> </a:t>
            </a:r>
            <a:r>
              <a:rPr sz="2400" spc="-95" dirty="0"/>
              <a:t>Future</a:t>
            </a:r>
            <a:r>
              <a:rPr sz="2400" spc="-100" dirty="0"/>
              <a:t> </a:t>
            </a:r>
            <a:r>
              <a:rPr sz="2400" dirty="0"/>
              <a:t>e</a:t>
            </a:r>
            <a:r>
              <a:rPr sz="2400" spc="-95" dirty="0"/>
              <a:t> </a:t>
            </a:r>
            <a:r>
              <a:rPr sz="2400" spc="-110" dirty="0"/>
              <a:t>Sviluppo</a:t>
            </a:r>
            <a:r>
              <a:rPr sz="2400" spc="-80" dirty="0"/>
              <a:t> </a:t>
            </a:r>
            <a:r>
              <a:rPr sz="2400" spc="-35" dirty="0"/>
              <a:t>Strategico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3514" y="1276350"/>
            <a:ext cx="8089900" cy="247971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-30" dirty="0">
                <a:latin typeface="Arial"/>
                <a:cs typeface="Arial"/>
              </a:rPr>
              <a:t>Aree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di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60" dirty="0">
                <a:latin typeface="Arial"/>
                <a:cs typeface="Arial"/>
              </a:rPr>
              <a:t>Focus </a:t>
            </a:r>
            <a:r>
              <a:rPr sz="1400" b="1" spc="-35" dirty="0">
                <a:latin typeface="Arial"/>
                <a:cs typeface="Arial"/>
              </a:rPr>
              <a:t>per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il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45" dirty="0">
                <a:latin typeface="Arial"/>
                <a:cs typeface="Arial"/>
              </a:rPr>
              <a:t>Prossimo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Periodo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Arial"/>
              <a:cs typeface="Arial"/>
            </a:endParaRPr>
          </a:p>
          <a:p>
            <a:pPr marL="266700" marR="177165" indent="-254635">
              <a:lnSpc>
                <a:spcPct val="136400"/>
              </a:lnSpc>
              <a:buFont typeface="Times New Roman"/>
              <a:buChar char="●"/>
              <a:tabLst>
                <a:tab pos="266700" algn="l"/>
              </a:tabLst>
            </a:pPr>
            <a:r>
              <a:rPr sz="1100" spc="-10" dirty="0">
                <a:latin typeface="Roboto"/>
                <a:cs typeface="Roboto"/>
              </a:rPr>
              <a:t>**Consolidamento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Ocean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Decade:**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Finalizzare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candidatura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'Implementing </a:t>
            </a:r>
            <a:r>
              <a:rPr sz="1100" dirty="0">
                <a:latin typeface="Roboto"/>
                <a:cs typeface="Roboto"/>
              </a:rPr>
              <a:t>Decade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Partner'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completare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censimento </a:t>
            </a:r>
            <a:r>
              <a:rPr sz="1100" dirty="0">
                <a:latin typeface="Roboto"/>
                <a:cs typeface="Roboto"/>
              </a:rPr>
              <a:t>delle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attività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interne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UniGe.</a:t>
            </a:r>
            <a:endParaRPr sz="1100" dirty="0">
              <a:latin typeface="Roboto"/>
              <a:cs typeface="Roboto"/>
            </a:endParaRPr>
          </a:p>
          <a:p>
            <a:pPr marL="266700" indent="-254000">
              <a:lnSpc>
                <a:spcPct val="100000"/>
              </a:lnSpc>
              <a:spcBef>
                <a:spcPts val="840"/>
              </a:spcBef>
              <a:buFont typeface="Times New Roman"/>
              <a:buChar char="●"/>
              <a:tabLst>
                <a:tab pos="266700" algn="l"/>
              </a:tabLst>
            </a:pPr>
            <a:r>
              <a:rPr sz="1100" spc="-10" dirty="0">
                <a:latin typeface="Roboto"/>
                <a:cs typeface="Roboto"/>
              </a:rPr>
              <a:t>**Internazionalizzazione:**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Sviluppare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attivamente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rapporti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Sri</a:t>
            </a:r>
            <a:r>
              <a:rPr sz="1100" spc="-4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Lanka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(MOU)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PUC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Rio,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capitalizzando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sulla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visibilità</a:t>
            </a:r>
            <a:endParaRPr sz="1100" dirty="0">
              <a:latin typeface="Roboto"/>
              <a:cs typeface="Roboto"/>
            </a:endParaRPr>
          </a:p>
          <a:p>
            <a:pPr marL="266700">
              <a:lnSpc>
                <a:spcPct val="100000"/>
              </a:lnSpc>
              <a:spcBef>
                <a:spcPts val="480"/>
              </a:spcBef>
            </a:pPr>
            <a:r>
              <a:rPr sz="1100" spc="-10" dirty="0">
                <a:latin typeface="Roboto"/>
                <a:cs typeface="Roboto"/>
              </a:rPr>
              <a:t>ottenuta </a:t>
            </a:r>
            <a:r>
              <a:rPr sz="1100" dirty="0">
                <a:latin typeface="Roboto"/>
                <a:cs typeface="Roboto"/>
              </a:rPr>
              <a:t>al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Festival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Chios.</a:t>
            </a:r>
            <a:endParaRPr sz="1100" dirty="0">
              <a:latin typeface="Roboto"/>
              <a:cs typeface="Roboto"/>
            </a:endParaRPr>
          </a:p>
          <a:p>
            <a:pPr marL="266700" indent="-254000">
              <a:lnSpc>
                <a:spcPct val="100000"/>
              </a:lnSpc>
              <a:spcBef>
                <a:spcPts val="855"/>
              </a:spcBef>
              <a:buFont typeface="Times New Roman"/>
              <a:buChar char="●"/>
              <a:tabLst>
                <a:tab pos="266700" algn="l"/>
              </a:tabLst>
            </a:pPr>
            <a:r>
              <a:rPr sz="1100" dirty="0">
                <a:latin typeface="Roboto"/>
                <a:cs typeface="Roboto"/>
              </a:rPr>
              <a:t>**Master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Formazione:**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Avviare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gestire</a:t>
            </a:r>
            <a:r>
              <a:rPr sz="1100" spc="-1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le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attività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formative</a:t>
            </a:r>
            <a:r>
              <a:rPr sz="1100" spc="-1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alto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livello</a:t>
            </a:r>
            <a:r>
              <a:rPr sz="1100" spc="-3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derivanti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dalla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Convenzione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con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Tim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Sparkle.</a:t>
            </a:r>
            <a:endParaRPr sz="1100" dirty="0">
              <a:latin typeface="Roboto"/>
              <a:cs typeface="Roboto"/>
            </a:endParaRPr>
          </a:p>
          <a:p>
            <a:pPr marL="266700" marR="109220" indent="-254635">
              <a:lnSpc>
                <a:spcPct val="136400"/>
              </a:lnSpc>
              <a:spcBef>
                <a:spcPts val="360"/>
              </a:spcBef>
              <a:buFont typeface="Times New Roman"/>
              <a:buChar char="●"/>
              <a:tabLst>
                <a:tab pos="266700" algn="l"/>
              </a:tabLst>
            </a:pPr>
            <a:r>
              <a:rPr sz="1100" spc="-10" dirty="0">
                <a:latin typeface="Roboto"/>
                <a:cs typeface="Roboto"/>
              </a:rPr>
              <a:t>**Collaborazioni</a:t>
            </a:r>
            <a:r>
              <a:rPr sz="1100" spc="-3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MMI:**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Mantenere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sviluppare </a:t>
            </a:r>
            <a:r>
              <a:rPr sz="1100" dirty="0">
                <a:latin typeface="Roboto"/>
                <a:cs typeface="Roboto"/>
              </a:rPr>
              <a:t>il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supporto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alle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missioni</a:t>
            </a:r>
            <a:r>
              <a:rPr sz="110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scientifiche</a:t>
            </a:r>
            <a:r>
              <a:rPr sz="1100" spc="-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su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navi</a:t>
            </a:r>
            <a:r>
              <a:rPr sz="1100" spc="-25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della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Marina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dirty="0">
                <a:latin typeface="Roboto"/>
                <a:cs typeface="Roboto"/>
              </a:rPr>
              <a:t>Militare</a:t>
            </a:r>
            <a:r>
              <a:rPr sz="1100" spc="-20" dirty="0">
                <a:latin typeface="Roboto"/>
                <a:cs typeface="Roboto"/>
              </a:rPr>
              <a:t> </a:t>
            </a:r>
            <a:r>
              <a:rPr sz="1100" spc="-10" dirty="0">
                <a:latin typeface="Roboto"/>
                <a:cs typeface="Roboto"/>
              </a:rPr>
              <a:t>(Vespucci, Montecuccoli,</a:t>
            </a:r>
            <a:r>
              <a:rPr sz="1100" dirty="0">
                <a:latin typeface="Roboto"/>
                <a:cs typeface="Roboto"/>
              </a:rPr>
              <a:t> </a:t>
            </a:r>
            <a:r>
              <a:rPr sz="1100" spc="-10" dirty="0" err="1">
                <a:latin typeface="Roboto"/>
                <a:cs typeface="Roboto"/>
              </a:rPr>
              <a:t>Alpino</a:t>
            </a:r>
            <a:r>
              <a:rPr sz="1100" spc="-10" dirty="0">
                <a:latin typeface="Roboto"/>
                <a:cs typeface="Roboto"/>
              </a:rPr>
              <a:t>).</a:t>
            </a:r>
            <a:endParaRPr lang="it-IT" sz="1100" spc="-10" dirty="0">
              <a:latin typeface="Roboto"/>
              <a:cs typeface="Roboto"/>
            </a:endParaRPr>
          </a:p>
          <a:p>
            <a:pPr marL="266700" marR="109220" indent="-254635">
              <a:lnSpc>
                <a:spcPct val="136400"/>
              </a:lnSpc>
              <a:spcBef>
                <a:spcPts val="360"/>
              </a:spcBef>
              <a:buFont typeface="Times New Roman"/>
              <a:buChar char="●"/>
              <a:tabLst>
                <a:tab pos="266700" algn="l"/>
              </a:tabLst>
            </a:pPr>
            <a:r>
              <a:rPr lang="it-IT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**corso di perfezionamento blue skills** </a:t>
            </a:r>
            <a:endParaRPr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1333</Words>
  <Application>Microsoft Office PowerPoint</Application>
  <PresentationFormat>Presentazione su schermo (16:9)</PresentationFormat>
  <Paragraphs>223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-apple-system</vt:lpstr>
      <vt:lpstr>Arial</vt:lpstr>
      <vt:lpstr>Calibri</vt:lpstr>
      <vt:lpstr>Roboto</vt:lpstr>
      <vt:lpstr>Times New Roman</vt:lpstr>
      <vt:lpstr>Office Theme</vt:lpstr>
      <vt:lpstr>Relazione Triennale: 2023 – 2025</vt:lpstr>
      <vt:lpstr>I. Formazione e Dottorato</vt:lpstr>
      <vt:lpstr>I. Formazione e Dottorato</vt:lpstr>
      <vt:lpstr>Presentazione standard di PowerPoint</vt:lpstr>
      <vt:lpstr>4 anni di Blue District- Dati 2023-2025  </vt:lpstr>
      <vt:lpstr>II. Ricerca Scientifica: Progetto Nave Vespucci</vt:lpstr>
      <vt:lpstr>II. Ricerca Scientifica: Progetti Nazionali e Internazionali</vt:lpstr>
      <vt:lpstr>II. Ricerca Scientifica: Mappatura e Accordi</vt:lpstr>
      <vt:lpstr>III. Terza Missione: Eventi</vt:lpstr>
      <vt:lpstr>III. Terza Missione: Progetti Locali e Divulgazione</vt:lpstr>
      <vt:lpstr>IV. Sviluppo Istituzionale e Strategia Globale</vt:lpstr>
      <vt:lpstr>2023 – Innovation Village (in Ocean Race)- approfondimenti </vt:lpstr>
      <vt:lpstr>2024- Village </vt:lpstr>
      <vt:lpstr>Presentazione standard di PowerPoint</vt:lpstr>
      <vt:lpstr>Prospettive Future e Sviluppo Strategico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Sofia Baudi</cp:lastModifiedBy>
  <cp:revision>4</cp:revision>
  <dcterms:created xsi:type="dcterms:W3CDTF">2025-11-26T09:03:40Z</dcterms:created>
  <dcterms:modified xsi:type="dcterms:W3CDTF">2026-10-23T10:11:33Z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2025-11-26T00:00:00Z</vt:filetime>
  </property>
  <property fmtid="{D5CDD505-2E9C-101B-9397-08002B2CF9AE}" pid="3" name="Creator">
    <vt:lpwstr>ÿþC</vt:lpwstr>
  </property>
  <property fmtid="{D5CDD505-2E9C-101B-9397-08002B2CF9AE}" pid="4" name="LastSaved">
    <vt:filetime>2025-11-26T00:00:00Z</vt:filetime>
  </property>
  <property fmtid="{D5CDD505-2E9C-101B-9397-08002B2CF9AE}" pid="5" name="Producer">
    <vt:lpwstr>ÿþC</vt:lpwstr>
  </property>
</Properties>
</file>